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32"/>
  </p:notesMasterIdLst>
  <p:sldIdLst>
    <p:sldId id="280" r:id="rId2"/>
    <p:sldId id="261" r:id="rId3"/>
    <p:sldId id="256" r:id="rId4"/>
    <p:sldId id="258" r:id="rId5"/>
    <p:sldId id="260" r:id="rId6"/>
    <p:sldId id="257" r:id="rId7"/>
    <p:sldId id="262" r:id="rId8"/>
    <p:sldId id="263" r:id="rId9"/>
    <p:sldId id="264" r:id="rId10"/>
    <p:sldId id="265" r:id="rId11"/>
    <p:sldId id="266" r:id="rId12"/>
    <p:sldId id="259" r:id="rId13"/>
    <p:sldId id="283" r:id="rId14"/>
    <p:sldId id="287" r:id="rId15"/>
    <p:sldId id="284" r:id="rId16"/>
    <p:sldId id="285" r:id="rId17"/>
    <p:sldId id="286" r:id="rId18"/>
    <p:sldId id="267" r:id="rId19"/>
    <p:sldId id="268" r:id="rId20"/>
    <p:sldId id="269" r:id="rId21"/>
    <p:sldId id="270" r:id="rId22"/>
    <p:sldId id="271" r:id="rId23"/>
    <p:sldId id="272" r:id="rId24"/>
    <p:sldId id="273" r:id="rId25"/>
    <p:sldId id="274" r:id="rId26"/>
    <p:sldId id="275" r:id="rId27"/>
    <p:sldId id="276" r:id="rId28"/>
    <p:sldId id="277" r:id="rId29"/>
    <p:sldId id="282" r:id="rId30"/>
    <p:sldId id="281" r:id="rId3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33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p:scale>
          <a:sx n="67" d="100"/>
          <a:sy n="67" d="100"/>
        </p:scale>
        <p:origin x="644" y="7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CD8B0A7-1961-4A59-A279-93364B7CAAB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09D934A8-DE23-4A0C-95CF-696063007C9D}"/>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A10FDBB-BABE-4C8F-9CD0-2E6DCC6316C4}" type="datetimeFigureOut">
              <a:rPr lang="en-IN" smtClean="0"/>
              <a:pPr/>
              <a:t>11-06-2021</a:t>
            </a:fld>
            <a:endParaRPr lang="en-IN"/>
          </a:p>
        </p:txBody>
      </p:sp>
      <p:sp>
        <p:nvSpPr>
          <p:cNvPr id="4" name="Slide Image Placeholder 3">
            <a:extLst>
              <a:ext uri="{FF2B5EF4-FFF2-40B4-BE49-F238E27FC236}">
                <a16:creationId xmlns:a16="http://schemas.microsoft.com/office/drawing/2014/main" id="{A8120952-F6C6-4D95-A105-80340A965A71}"/>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a:extLst>
              <a:ext uri="{FF2B5EF4-FFF2-40B4-BE49-F238E27FC236}">
                <a16:creationId xmlns:a16="http://schemas.microsoft.com/office/drawing/2014/main" id="{DDAE5710-C877-44DB-A869-17D98FB4F839}"/>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a:extLst>
              <a:ext uri="{FF2B5EF4-FFF2-40B4-BE49-F238E27FC236}">
                <a16:creationId xmlns:a16="http://schemas.microsoft.com/office/drawing/2014/main" id="{973AB9EC-CAC7-47F5-A208-4DB939DE63FD}"/>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a:extLst>
              <a:ext uri="{FF2B5EF4-FFF2-40B4-BE49-F238E27FC236}">
                <a16:creationId xmlns:a16="http://schemas.microsoft.com/office/drawing/2014/main" id="{D943D2C9-F0C6-4CAD-999E-66AC96366393}"/>
              </a:ext>
            </a:extLst>
          </p:cNvPr>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BBFC0F6-7766-4C00-980C-2F93B5D522EC}" type="slidenum">
              <a:rPr lang="en-IN" smtClean="0"/>
              <a:pPr/>
              <a:t>‹#›</a:t>
            </a:fld>
            <a:endParaRPr lang="en-IN"/>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1007533" y="0"/>
            <a:ext cx="7934348"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8941881"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2611808" y="3428998"/>
            <a:ext cx="5518066" cy="2268559"/>
          </a:xfrm>
        </p:spPr>
        <p:txBody>
          <a:bodyPr anchor="t">
            <a:normAutofit/>
          </a:bodyPr>
          <a:lstStyle>
            <a:lvl1pPr algn="r">
              <a:defRPr sz="6000"/>
            </a:lvl1pPr>
          </a:lstStyle>
          <a:p>
            <a:r>
              <a:rPr lang="en-US"/>
              <a:t>Click to edit Master title style</a:t>
            </a:r>
            <a:endParaRPr lang="en-US" dirty="0"/>
          </a:p>
        </p:txBody>
      </p:sp>
      <p:sp>
        <p:nvSpPr>
          <p:cNvPr id="3" name="Subtitle 2"/>
          <p:cNvSpPr>
            <a:spLocks noGrp="1"/>
          </p:cNvSpPr>
          <p:nvPr>
            <p:ph type="subTitle" idx="1"/>
          </p:nvPr>
        </p:nvSpPr>
        <p:spPr>
          <a:xfrm>
            <a:off x="2772274" y="2268786"/>
            <a:ext cx="5357600" cy="1160213"/>
          </a:xfrm>
        </p:spPr>
        <p:txBody>
          <a:bodyPr tIns="0" anchor="b">
            <a:normAutofit/>
          </a:bodyPr>
          <a:lstStyle>
            <a:lvl1pPr marL="0" indent="0" algn="r">
              <a:buNone/>
              <a:defRPr sz="1800" b="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AB3A824-1A51-4B26-AD58-A6D8E14F6C04}" type="datetimeFigureOut">
              <a:rPr lang="en-US" dirty="0"/>
              <a:pPr/>
              <a:t>6/11/2021</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rIns="45720"/>
          <a:lstStyle/>
          <a:p>
            <a:fld id="{6D22F896-40B5-4ADD-8801-0D06FADFA095}" type="slidenum">
              <a:rPr lang="en-US" dirty="0"/>
              <a:pPr/>
              <a:t>‹#›</a:t>
            </a:fld>
            <a:endParaRPr lang="en-US" dirty="0"/>
          </a:p>
        </p:txBody>
      </p:sp>
      <p:sp>
        <p:nvSpPr>
          <p:cNvPr id="13" name="TextBox 12"/>
          <p:cNvSpPr txBox="1"/>
          <p:nvPr/>
        </p:nvSpPr>
        <p:spPr>
          <a:xfrm>
            <a:off x="2191282" y="3262852"/>
            <a:ext cx="415636" cy="461665"/>
          </a:xfrm>
          <a:prstGeom prst="rect">
            <a:avLst/>
          </a:prstGeom>
          <a:noFill/>
        </p:spPr>
        <p:txBody>
          <a:bodyPr wrap="square" rtlCol="0">
            <a:spAutoFit/>
          </a:bodyPr>
          <a:lstStyle/>
          <a:p>
            <a:pPr algn="r"/>
            <a:r>
              <a:rPr lang="en-US" sz="2400" dirty="0">
                <a:solidFill>
                  <a:schemeClr val="accent6"/>
                </a:solidFill>
                <a:latin typeface="Wingdings 3" panose="05040102010807070707" pitchFamily="18" charset="2"/>
              </a:rPr>
              <a:t>z</a:t>
            </a:r>
            <a:endParaRPr lang="en-US" sz="2400" dirty="0">
              <a:solidFill>
                <a:schemeClr val="accent6"/>
              </a:solidFill>
              <a:latin typeface="MS Shell Dlg 2" panose="020B0604030504040204" pitchFamily="34" charset="0"/>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4" name="Rectangle 13"/>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TextBox 8"/>
          <p:cNvSpPr txBox="1"/>
          <p:nvPr/>
        </p:nvSpPr>
        <p:spPr>
          <a:xfrm>
            <a:off x="2194236" y="641225"/>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11808" y="808056"/>
            <a:ext cx="7954091" cy="1077229"/>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857E33E-8B18-4087-B112-809917729534}" type="datetimeFigureOut">
              <a:rPr lang="en-US" dirty="0"/>
              <a:pPr/>
              <a:t>6/11/2021</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5" name="Rectangle 14"/>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TextBox 8"/>
          <p:cNvSpPr txBox="1"/>
          <p:nvPr/>
        </p:nvSpPr>
        <p:spPr>
          <a:xfrm rot="5400000">
            <a:off x="10337141" y="416061"/>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Vertical Title 1"/>
          <p:cNvSpPr>
            <a:spLocks noGrp="1"/>
          </p:cNvSpPr>
          <p:nvPr>
            <p:ph type="title" orient="vert"/>
          </p:nvPr>
        </p:nvSpPr>
        <p:spPr>
          <a:xfrm>
            <a:off x="9239380" y="805818"/>
            <a:ext cx="1326519" cy="5244126"/>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2608751" y="970410"/>
            <a:ext cx="6466903" cy="507953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3FFE419-2371-464F-8239-3959401C3561}" type="datetimeFigureOut">
              <a:rPr lang="en-US" dirty="0"/>
              <a:pPr/>
              <a:t>6/11/2021</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rmAutofit/>
          </a:bodyPr>
          <a:lstStyle>
            <a:lvl1pPr marL="609585" lvl="0" indent="-457189">
              <a:spcBef>
                <a:spcPts val="0"/>
              </a:spcBef>
              <a:spcAft>
                <a:spcPts val="0"/>
              </a:spcAft>
              <a:buSzPts val="1800"/>
              <a:buChar char="●"/>
              <a:defRPr/>
            </a:lvl1pPr>
            <a:lvl2pPr marL="1219170" lvl="1" indent="-423323">
              <a:spcBef>
                <a:spcPts val="0"/>
              </a:spcBef>
              <a:spcAft>
                <a:spcPts val="0"/>
              </a:spcAft>
              <a:buSzPts val="1400"/>
              <a:buChar char="○"/>
              <a:defRPr/>
            </a:lvl2pPr>
            <a:lvl3pPr marL="1828754" lvl="2" indent="-423323">
              <a:spcBef>
                <a:spcPts val="0"/>
              </a:spcBef>
              <a:spcAft>
                <a:spcPts val="0"/>
              </a:spcAft>
              <a:buSzPts val="1400"/>
              <a:buChar char="■"/>
              <a:defRPr/>
            </a:lvl3pPr>
            <a:lvl4pPr marL="2438339" lvl="3" indent="-423323">
              <a:spcBef>
                <a:spcPts val="0"/>
              </a:spcBef>
              <a:spcAft>
                <a:spcPts val="0"/>
              </a:spcAft>
              <a:buSzPts val="1400"/>
              <a:buChar char="●"/>
              <a:defRPr/>
            </a:lvl4pPr>
            <a:lvl5pPr marL="3047924" lvl="4" indent="-423323">
              <a:spcBef>
                <a:spcPts val="0"/>
              </a:spcBef>
              <a:spcAft>
                <a:spcPts val="0"/>
              </a:spcAft>
              <a:buSzPts val="1400"/>
              <a:buChar char="○"/>
              <a:defRPr/>
            </a:lvl5pPr>
            <a:lvl6pPr marL="3657509" lvl="5" indent="-423323">
              <a:spcBef>
                <a:spcPts val="0"/>
              </a:spcBef>
              <a:spcAft>
                <a:spcPts val="0"/>
              </a:spcAft>
              <a:buSzPts val="1400"/>
              <a:buChar char="■"/>
              <a:defRPr/>
            </a:lvl6pPr>
            <a:lvl7pPr marL="4267093" lvl="6" indent="-423323">
              <a:spcBef>
                <a:spcPts val="0"/>
              </a:spcBef>
              <a:spcAft>
                <a:spcPts val="0"/>
              </a:spcAft>
              <a:buSzPts val="1400"/>
              <a:buChar char="●"/>
              <a:defRPr/>
            </a:lvl7pPr>
            <a:lvl8pPr marL="4876678" lvl="7" indent="-423323">
              <a:spcBef>
                <a:spcPts val="0"/>
              </a:spcBef>
              <a:spcAft>
                <a:spcPts val="0"/>
              </a:spcAft>
              <a:buSzPts val="1400"/>
              <a:buChar char="○"/>
              <a:defRPr/>
            </a:lvl8pPr>
            <a:lvl9pPr marL="5486263" lvl="8" indent="-423323">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6462505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1_Section 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415600" y="2867800"/>
            <a:ext cx="11360800" cy="11224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4800"/>
            </a:lvl1pPr>
            <a:lvl2pPr lvl="1" algn="ctr">
              <a:spcBef>
                <a:spcPts val="0"/>
              </a:spcBef>
              <a:spcAft>
                <a:spcPts val="0"/>
              </a:spcAft>
              <a:buSzPts val="3600"/>
              <a:buNone/>
              <a:defRPr sz="4800"/>
            </a:lvl2pPr>
            <a:lvl3pPr lvl="2" algn="ctr">
              <a:spcBef>
                <a:spcPts val="0"/>
              </a:spcBef>
              <a:spcAft>
                <a:spcPts val="0"/>
              </a:spcAft>
              <a:buSzPts val="3600"/>
              <a:buNone/>
              <a:defRPr sz="4800"/>
            </a:lvl3pPr>
            <a:lvl4pPr lvl="3" algn="ctr">
              <a:spcBef>
                <a:spcPts val="0"/>
              </a:spcBef>
              <a:spcAft>
                <a:spcPts val="0"/>
              </a:spcAft>
              <a:buSzPts val="3600"/>
              <a:buNone/>
              <a:defRPr sz="4800"/>
            </a:lvl4pPr>
            <a:lvl5pPr lvl="4" algn="ctr">
              <a:spcBef>
                <a:spcPts val="0"/>
              </a:spcBef>
              <a:spcAft>
                <a:spcPts val="0"/>
              </a:spcAft>
              <a:buSzPts val="3600"/>
              <a:buNone/>
              <a:defRPr sz="4800"/>
            </a:lvl5pPr>
            <a:lvl6pPr lvl="5" algn="ctr">
              <a:spcBef>
                <a:spcPts val="0"/>
              </a:spcBef>
              <a:spcAft>
                <a:spcPts val="0"/>
              </a:spcAft>
              <a:buSzPts val="3600"/>
              <a:buNone/>
              <a:defRPr sz="4800"/>
            </a:lvl6pPr>
            <a:lvl7pPr lvl="6" algn="ctr">
              <a:spcBef>
                <a:spcPts val="0"/>
              </a:spcBef>
              <a:spcAft>
                <a:spcPts val="0"/>
              </a:spcAft>
              <a:buSzPts val="3600"/>
              <a:buNone/>
              <a:defRPr sz="4800"/>
            </a:lvl7pPr>
            <a:lvl8pPr lvl="7" algn="ctr">
              <a:spcBef>
                <a:spcPts val="0"/>
              </a:spcBef>
              <a:spcAft>
                <a:spcPts val="0"/>
              </a:spcAft>
              <a:buSzPts val="3600"/>
              <a:buNone/>
              <a:defRPr sz="4800"/>
            </a:lvl8pPr>
            <a:lvl9pPr lvl="8" algn="ctr">
              <a:spcBef>
                <a:spcPts val="0"/>
              </a:spcBef>
              <a:spcAft>
                <a:spcPts val="0"/>
              </a:spcAft>
              <a:buSzPts val="3600"/>
              <a:buNone/>
              <a:defRPr sz="4800"/>
            </a:lvl9pPr>
          </a:lstStyle>
          <a:p>
            <a:endParaRPr/>
          </a:p>
        </p:txBody>
      </p:sp>
      <p:sp>
        <p:nvSpPr>
          <p:cNvPr id="15" name="Google Shape;15;p3"/>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8671617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9" name="Rectangle 28"/>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7D162C4-EDD9-4389-A98B-B87ECEA2A816}" type="datetimeFigureOut">
              <a:rPr lang="en-US" dirty="0"/>
              <a:pPr/>
              <a:t>6/11/2021</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6D22F896-40B5-4ADD-8801-0D06FADFA095}" type="slidenum">
              <a:rPr lang="en-US" dirty="0"/>
              <a:pPr/>
              <a:t>‹#›</a:t>
            </a:fld>
            <a:endParaRPr lang="en-US" dirty="0"/>
          </a:p>
        </p:txBody>
      </p:sp>
      <p:sp>
        <p:nvSpPr>
          <p:cNvPr id="7" name="TextBox 6"/>
          <p:cNvSpPr txBox="1"/>
          <p:nvPr/>
        </p:nvSpPr>
        <p:spPr>
          <a:xfrm>
            <a:off x="2194943" y="641225"/>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4" name="Rectangle 23"/>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TextBox 10"/>
          <p:cNvSpPr txBox="1"/>
          <p:nvPr/>
        </p:nvSpPr>
        <p:spPr>
          <a:xfrm>
            <a:off x="2191843" y="2962586"/>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09873" y="3147254"/>
            <a:ext cx="7956560" cy="1424746"/>
          </a:xfrm>
        </p:spPr>
        <p:txBody>
          <a:bodyPr anchor="t">
            <a:normAutofit/>
          </a:bodyPr>
          <a:lstStyle>
            <a:lvl1pPr algn="r">
              <a:defRPr sz="3200"/>
            </a:lvl1pPr>
          </a:lstStyle>
          <a:p>
            <a:r>
              <a:rPr lang="en-US"/>
              <a:t>Click to edit Master title style</a:t>
            </a:r>
            <a:endParaRPr lang="en-US" dirty="0"/>
          </a:p>
        </p:txBody>
      </p:sp>
      <p:sp>
        <p:nvSpPr>
          <p:cNvPr id="3" name="Text Placeholder 2"/>
          <p:cNvSpPr>
            <a:spLocks noGrp="1"/>
          </p:cNvSpPr>
          <p:nvPr>
            <p:ph type="body" idx="1"/>
          </p:nvPr>
        </p:nvSpPr>
        <p:spPr>
          <a:xfrm>
            <a:off x="2773968" y="2268786"/>
            <a:ext cx="7791931" cy="878468"/>
          </a:xfrm>
        </p:spPr>
        <p:txBody>
          <a:bodyPr tIns="0" anchor="b">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E5059C3-6A89-4494-99FF-5A4D6FFD50EB}" type="datetimeFigureOut">
              <a:rPr lang="en-US" dirty="0"/>
              <a:pPr/>
              <a:t>6/11/2021</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6" name="Rectangle 25"/>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Rectangle 26"/>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609873" y="805817"/>
            <a:ext cx="7950984" cy="10817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2605374" y="2052116"/>
            <a:ext cx="3891960" cy="39978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66636" y="2052114"/>
            <a:ext cx="3894222" cy="399782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A954B2F-12DE-47F5-8894-472B206D2E1E}" type="datetimeFigureOut">
              <a:rPr lang="en-US" dirty="0"/>
              <a:pPr/>
              <a:t>6/11/2021</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7" name="Slide Number Placeholder 6"/>
          <p:cNvSpPr>
            <a:spLocks noGrp="1"/>
          </p:cNvSpPr>
          <p:nvPr>
            <p:ph type="sldNum" sz="quarter" idx="12"/>
          </p:nvPr>
        </p:nvSpPr>
        <p:spPr/>
        <p:txBody>
          <a:bodyPr/>
          <a:lstStyle/>
          <a:p>
            <a:fld id="{6D22F896-40B5-4ADD-8801-0D06FADFA095}" type="slidenum">
              <a:rPr lang="en-US" dirty="0"/>
              <a:pPr/>
              <a:t>‹#›</a:t>
            </a:fld>
            <a:endParaRPr lang="en-US" dirty="0"/>
          </a:p>
        </p:txBody>
      </p:sp>
      <p:sp>
        <p:nvSpPr>
          <p:cNvPr id="10" name="TextBox 9"/>
          <p:cNvSpPr txBox="1"/>
          <p:nvPr/>
        </p:nvSpPr>
        <p:spPr>
          <a:xfrm>
            <a:off x="2196172" y="641223"/>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0" name="Rectangle 19"/>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Rectangle 20"/>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TextBox 11"/>
          <p:cNvSpPr txBox="1"/>
          <p:nvPr/>
        </p:nvSpPr>
        <p:spPr>
          <a:xfrm>
            <a:off x="2193650" y="636424"/>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09873" y="805818"/>
            <a:ext cx="7956560" cy="1078348"/>
          </a:xfrm>
        </p:spPr>
        <p:txBody>
          <a:bodyPr/>
          <a:lstStyle/>
          <a:p>
            <a:r>
              <a:rPr lang="en-US"/>
              <a:t>Click to edit Master title style</a:t>
            </a:r>
            <a:endParaRPr lang="en-US" dirty="0"/>
          </a:p>
        </p:txBody>
      </p:sp>
      <p:sp>
        <p:nvSpPr>
          <p:cNvPr id="3" name="Text Placeholder 2"/>
          <p:cNvSpPr>
            <a:spLocks noGrp="1"/>
          </p:cNvSpPr>
          <p:nvPr>
            <p:ph type="body" idx="1"/>
          </p:nvPr>
        </p:nvSpPr>
        <p:spPr>
          <a:xfrm>
            <a:off x="2609285" y="2052115"/>
            <a:ext cx="3896467" cy="713818"/>
          </a:xfrm>
        </p:spPr>
        <p:txBody>
          <a:bodyPr anchor="b">
            <a:noAutofit/>
          </a:bodyPr>
          <a:lstStyle>
            <a:lvl1pPr marL="0" indent="0" algn="l">
              <a:lnSpc>
                <a:spcPct val="100000"/>
              </a:lnSpc>
              <a:buNone/>
              <a:defRPr sz="2200" b="0" cap="none" baseline="0">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609285" y="2851331"/>
            <a:ext cx="3893623" cy="307143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666634" y="2052115"/>
            <a:ext cx="3899798" cy="713818"/>
          </a:xfrm>
        </p:spPr>
        <p:txBody>
          <a:bodyPr anchor="b">
            <a:noAutofit/>
          </a:bodyPr>
          <a:lstStyle>
            <a:lvl1pPr marL="0" indent="0" algn="l">
              <a:lnSpc>
                <a:spcPct val="100000"/>
              </a:lnSpc>
              <a:buNone/>
              <a:defRPr sz="2200" b="0" cap="none" baseline="0">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66635" y="2851331"/>
            <a:ext cx="3899798" cy="307143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F30E46F-7819-4ACF-B48B-48222C2ACC88}" type="datetimeFigureOut">
              <a:rPr lang="en-US" dirty="0"/>
              <a:pPr/>
              <a:t>6/11/2021</a:t>
            </a:fld>
            <a:endParaRPr lang="en-US" dirty="0"/>
          </a:p>
        </p:txBody>
      </p:sp>
      <p:sp>
        <p:nvSpPr>
          <p:cNvPr id="8" name="Footer Placeholder 7"/>
          <p:cNvSpPr>
            <a:spLocks noGrp="1"/>
          </p:cNvSpPr>
          <p:nvPr>
            <p:ph type="ftr" sz="quarter" idx="11"/>
          </p:nvPr>
        </p:nvSpPr>
        <p:spPr/>
        <p:txBody>
          <a:bodyPr/>
          <a:lstStyle/>
          <a:p>
            <a:r>
              <a:rPr lang="en-US" dirty="0"/>
              <a:t>
              </a:t>
            </a:r>
          </a:p>
        </p:txBody>
      </p:sp>
      <p:sp>
        <p:nvSpPr>
          <p:cNvPr id="9" name="Slide Number Placeholder 8"/>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3" name="Rectangle 12"/>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FAF3416-4057-4DAA-829D-4CA07428D088}" type="datetimeFigureOut">
              <a:rPr lang="en-US" dirty="0"/>
              <a:pPr/>
              <a:t>6/11/2021</a:t>
            </a:fld>
            <a:endParaRPr lang="en-US" dirty="0"/>
          </a:p>
        </p:txBody>
      </p:sp>
      <p:sp>
        <p:nvSpPr>
          <p:cNvPr id="4" name="Footer Placeholder 3"/>
          <p:cNvSpPr>
            <a:spLocks noGrp="1"/>
          </p:cNvSpPr>
          <p:nvPr>
            <p:ph type="ftr" sz="quarter" idx="11"/>
          </p:nvPr>
        </p:nvSpPr>
        <p:spPr/>
        <p:txBody>
          <a:bodyPr/>
          <a:lstStyle/>
          <a:p>
            <a:r>
              <a:rPr lang="en-US" dirty="0"/>
              <a:t>
              </a:t>
            </a:r>
          </a:p>
        </p:txBody>
      </p:sp>
      <p:sp>
        <p:nvSpPr>
          <p:cNvPr id="5" name="Slide Number Placeholder 4"/>
          <p:cNvSpPr>
            <a:spLocks noGrp="1"/>
          </p:cNvSpPr>
          <p:nvPr>
            <p:ph type="sldNum" sz="quarter" idx="12"/>
          </p:nvPr>
        </p:nvSpPr>
        <p:spPr/>
        <p:txBody>
          <a:bodyPr/>
          <a:lstStyle/>
          <a:p>
            <a:fld id="{6D22F896-40B5-4ADD-8801-0D06FADFA095}" type="slidenum">
              <a:rPr lang="en-US" dirty="0"/>
              <a:pPr/>
              <a:t>‹#›</a:t>
            </a:fld>
            <a:endParaRPr lang="en-US" dirty="0"/>
          </a:p>
        </p:txBody>
      </p:sp>
      <p:sp>
        <p:nvSpPr>
          <p:cNvPr id="8" name="TextBox 7"/>
          <p:cNvSpPr txBox="1"/>
          <p:nvPr/>
        </p:nvSpPr>
        <p:spPr>
          <a:xfrm>
            <a:off x="2196172" y="641226"/>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2" name="Rectangle 11"/>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921D9284-D300-4297-87F7-E791DCC15DB1}" type="datetimeFigureOut">
              <a:rPr lang="en-US" dirty="0"/>
              <a:pPr/>
              <a:t>6/11/2021</a:t>
            </a:fld>
            <a:endParaRPr lang="en-US" dirty="0"/>
          </a:p>
        </p:txBody>
      </p:sp>
      <p:sp>
        <p:nvSpPr>
          <p:cNvPr id="3" name="Footer Placeholder 2"/>
          <p:cNvSpPr>
            <a:spLocks noGrp="1"/>
          </p:cNvSpPr>
          <p:nvPr>
            <p:ph type="ftr" sz="quarter" idx="11"/>
          </p:nvPr>
        </p:nvSpPr>
        <p:spPr/>
        <p:txBody>
          <a:bodyPr/>
          <a:lstStyle/>
          <a:p>
            <a:r>
              <a:rPr lang="en-US" dirty="0"/>
              <a:t>
              </a:t>
            </a:r>
          </a:p>
        </p:txBody>
      </p:sp>
      <p:sp>
        <p:nvSpPr>
          <p:cNvPr id="4" name="Slide Number Placeholder 3"/>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5" name="Rectangle 24"/>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6" name="Rectangle 25"/>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TextBox 9"/>
          <p:cNvSpPr txBox="1"/>
          <p:nvPr/>
        </p:nvSpPr>
        <p:spPr>
          <a:xfrm>
            <a:off x="1554154" y="1127550"/>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1970323" y="1282451"/>
            <a:ext cx="2664361" cy="1903241"/>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120154" y="805818"/>
            <a:ext cx="5446278" cy="52441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970322" y="3186154"/>
            <a:ext cx="2664361" cy="2386397"/>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7D525BB-DA17-4BA0-B3C8-3AC3ABC827E6}" type="datetimeFigureOut">
              <a:rPr lang="en-US" dirty="0"/>
              <a:pPr/>
              <a:t>6/11/2021</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7" name="Slide Number Placeholder 6"/>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9" name="Rectangle 18"/>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Rectangle 19"/>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6747062" y="3229"/>
            <a:ext cx="4629734" cy="6858000"/>
          </a:xfrm>
          <a:solidFill>
            <a:schemeClr val="tx1">
              <a:alpha val="10000"/>
            </a:schemeClr>
          </a:solidFill>
          <a:ln w="9525" cap="sq">
            <a:noFill/>
            <a:miter lim="800000"/>
          </a:ln>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10" name="TextBox 9"/>
          <p:cNvSpPr txBox="1"/>
          <p:nvPr/>
        </p:nvSpPr>
        <p:spPr>
          <a:xfrm>
            <a:off x="1554686" y="1127550"/>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1971241" y="1282452"/>
            <a:ext cx="3970986" cy="1900473"/>
          </a:xfrm>
        </p:spPr>
        <p:txBody>
          <a:bodyPr anchor="b">
            <a:normAutofit/>
          </a:bodyP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970322" y="3182928"/>
            <a:ext cx="3971874" cy="2386394"/>
          </a:xfrm>
        </p:spPr>
        <p:txBody>
          <a:bodyPr>
            <a:normAutofit/>
          </a:bodyPr>
          <a:lstStyle>
            <a:lvl1pPr marL="0" indent="0" algn="l">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16C4C9A-3960-41CF-A4E9-2A8FB932454B}" type="datetimeFigureOut">
              <a:rPr lang="en-US" dirty="0"/>
              <a:pPr/>
              <a:t>6/11/2021</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7" name="Slide Number Placeholder 6"/>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18" name="Picture 17"/>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15" name="Picture 14"/>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8" name="Rectangle 7"/>
          <p:cNvSpPr/>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611808" y="808056"/>
            <a:ext cx="7958331" cy="1077229"/>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773599" y="2052116"/>
            <a:ext cx="7796540" cy="399782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810065" y="5270604"/>
            <a:ext cx="2662729" cy="182880"/>
          </a:xfrm>
          <a:prstGeom prst="rect">
            <a:avLst/>
          </a:prstGeom>
        </p:spPr>
        <p:txBody>
          <a:bodyPr vert="horz" lIns="91440" tIns="18288" rIns="91440" bIns="45720" rtlCol="0" anchor="t"/>
          <a:lstStyle>
            <a:lvl1pPr algn="r">
              <a:defRPr sz="800">
                <a:solidFill>
                  <a:schemeClr val="tx1">
                    <a:tint val="75000"/>
                  </a:schemeClr>
                </a:solidFill>
                <a:latin typeface="+mn-lt"/>
              </a:defRPr>
            </a:lvl1pPr>
          </a:lstStyle>
          <a:p>
            <a:fld id="{3CBC1C18-307B-4F68-A007-B5B542270E8D}" type="datetimeFigureOut">
              <a:rPr lang="en-US" dirty="0"/>
              <a:pPr/>
              <a:t>6/11/2021</a:t>
            </a:fld>
            <a:endParaRPr lang="en-US" dirty="0"/>
          </a:p>
        </p:txBody>
      </p:sp>
      <p:sp>
        <p:nvSpPr>
          <p:cNvPr id="5" name="Footer Placeholder 4"/>
          <p:cNvSpPr>
            <a:spLocks noGrp="1"/>
          </p:cNvSpPr>
          <p:nvPr>
            <p:ph type="ftr" sz="quarter" idx="3"/>
          </p:nvPr>
        </p:nvSpPr>
        <p:spPr>
          <a:xfrm rot="5400000">
            <a:off x="-2237130" y="3661144"/>
            <a:ext cx="5885352" cy="179176"/>
          </a:xfrm>
          <a:prstGeom prst="rect">
            <a:avLst/>
          </a:prstGeom>
        </p:spPr>
        <p:txBody>
          <a:bodyPr vert="horz" lIns="91440" tIns="45720" rIns="91440" bIns="18288" rtlCol="0" anchor="b"/>
          <a:lstStyle>
            <a:lvl1pPr algn="r">
              <a:defRPr sz="800">
                <a:solidFill>
                  <a:schemeClr val="tx1">
                    <a:tint val="75000"/>
                  </a:schemeClr>
                </a:solidFill>
              </a:defRPr>
            </a:lvl1pPr>
          </a:lstStyle>
          <a:p>
            <a:r>
              <a:rPr lang="en-US" dirty="0"/>
              <a:t>
              </a:t>
            </a:r>
          </a:p>
        </p:txBody>
      </p:sp>
      <p:sp>
        <p:nvSpPr>
          <p:cNvPr id="6" name="Slide Number Placeholder 5"/>
          <p:cNvSpPr>
            <a:spLocks noGrp="1"/>
          </p:cNvSpPr>
          <p:nvPr>
            <p:ph type="sldNum" sz="quarter" idx="4"/>
          </p:nvPr>
        </p:nvSpPr>
        <p:spPr>
          <a:xfrm>
            <a:off x="158407" y="164592"/>
            <a:ext cx="636727" cy="322851"/>
          </a:xfrm>
          <a:prstGeom prst="rect">
            <a:avLst/>
          </a:prstGeom>
        </p:spPr>
        <p:txBody>
          <a:bodyPr vert="horz" lIns="91440" tIns="45720" rIns="45720" bIns="45720" rtlCol="0" anchor="ctr"/>
          <a:lstStyle>
            <a:lvl1pPr algn="r">
              <a:defRPr sz="1800">
                <a:solidFill>
                  <a:schemeClr val="tx1">
                    <a:tint val="75000"/>
                  </a:schemeClr>
                </a:solidFill>
              </a:defRPr>
            </a:lvl1pPr>
          </a:lstStyle>
          <a:p>
            <a:fld id="{6D22F896-40B5-4ADD-8801-0D06FADFA095}" type="slidenum">
              <a:rPr lang="en-US" dirty="0"/>
              <a:pPr/>
              <a:t>‹#›</a:t>
            </a:fld>
            <a:endParaRPr lang="en-US" dirty="0"/>
          </a:p>
        </p:txBody>
      </p:sp>
      <p:sp>
        <p:nvSpPr>
          <p:cNvPr id="57" name="Rectangle 56"/>
          <p:cNvSpPr/>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sldNum="0" hdr="0" ftr="0" dt="0"/>
  <p:txStyles>
    <p:titleStyle>
      <a:lvl1pPr algn="r" defTabSz="914400" rtl="0" eaLnBrk="1" latinLnBrk="0" hangingPunct="1">
        <a:lnSpc>
          <a:spcPct val="90000"/>
        </a:lnSpc>
        <a:spcBef>
          <a:spcPct val="0"/>
        </a:spcBef>
        <a:buNone/>
        <a:defRPr sz="3400" b="0" i="0" kern="1200" cap="none">
          <a:solidFill>
            <a:schemeClr val="tx1"/>
          </a:solidFill>
          <a:effectLst/>
          <a:latin typeface="+mj-lt"/>
          <a:ea typeface="+mj-ea"/>
          <a:cs typeface="+mj-cs"/>
        </a:defRPr>
      </a:lvl1pPr>
    </p:titleStyle>
    <p:bodyStyle>
      <a:lvl1pPr marL="344488" indent="-344488" algn="l" defTabSz="914400" rtl="0" eaLnBrk="1" latinLnBrk="0" hangingPunct="1">
        <a:lnSpc>
          <a:spcPct val="120000"/>
        </a:lnSpc>
        <a:spcBef>
          <a:spcPts val="1000"/>
        </a:spcBef>
        <a:spcAft>
          <a:spcPts val="600"/>
        </a:spcAft>
        <a:buClr>
          <a:schemeClr val="accent6"/>
        </a:buClr>
        <a:buSzPct val="90000"/>
        <a:buFont typeface="Wingdings" panose="05000000000000000000" pitchFamily="2" charset="2"/>
        <a:buChar char="§"/>
        <a:defRPr sz="2000" kern="1200">
          <a:solidFill>
            <a:schemeClr val="tx1"/>
          </a:solidFill>
          <a:effectLst/>
          <a:latin typeface="+mn-lt"/>
          <a:ea typeface="+mn-ea"/>
          <a:cs typeface="+mn-cs"/>
        </a:defRPr>
      </a:lvl1pPr>
      <a:lvl2pPr marL="795338" indent="-33813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800" kern="1200">
          <a:solidFill>
            <a:schemeClr val="tx1"/>
          </a:solidFill>
          <a:effectLst/>
          <a:latin typeface="+mn-lt"/>
          <a:ea typeface="+mn-ea"/>
          <a:cs typeface="+mn-cs"/>
        </a:defRPr>
      </a:lvl2pPr>
      <a:lvl3pPr marL="1258888" indent="-34448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600" kern="1200">
          <a:solidFill>
            <a:schemeClr val="tx1"/>
          </a:solidFill>
          <a:effectLst/>
          <a:latin typeface="+mn-lt"/>
          <a:ea typeface="+mn-ea"/>
          <a:cs typeface="+mn-cs"/>
        </a:defRPr>
      </a:lvl3pPr>
      <a:lvl4pPr marL="1709738" indent="-33813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400" kern="1200">
          <a:solidFill>
            <a:schemeClr val="tx1"/>
          </a:solidFill>
          <a:effectLst/>
          <a:latin typeface="+mn-lt"/>
          <a:ea typeface="+mn-ea"/>
          <a:cs typeface="+mn-cs"/>
        </a:defRPr>
      </a:lvl4pPr>
      <a:lvl5pPr marL="2173288" indent="-34448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5pPr>
      <a:lvl6pPr marL="2642616"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6pPr>
      <a:lvl7pPr marL="3108960"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7pPr>
      <a:lvl8pPr marL="3575304"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8pPr>
      <a:lvl9pPr marL="404164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gif"/><Relationship Id="rId1" Type="http://schemas.openxmlformats.org/officeDocument/2006/relationships/slideLayout" Target="../slideLayouts/slideLayout7.xml"/><Relationship Id="rId5" Type="http://schemas.openxmlformats.org/officeDocument/2006/relationships/image" Target="../media/image17.jpeg"/><Relationship Id="rId4" Type="http://schemas.openxmlformats.org/officeDocument/2006/relationships/image" Target="../media/image16.jpeg"/></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4" name="Picture 3" descr="SOIL POLLUTION 7.PNG"/>
          <p:cNvPicPr>
            <a:picLocks noChangeAspect="1"/>
          </p:cNvPicPr>
          <p:nvPr/>
        </p:nvPicPr>
        <p:blipFill>
          <a:blip r:embed="rId2" cstate="print"/>
          <a:stretch>
            <a:fillRect/>
          </a:stretch>
        </p:blipFill>
        <p:spPr>
          <a:xfrm>
            <a:off x="209549" y="0"/>
            <a:ext cx="11820525" cy="6648450"/>
          </a:xfrm>
          <a:prstGeom prst="rect">
            <a:avLst/>
          </a:prstGeom>
          <a:ln w="228600" cap="sq" cmpd="thickThin">
            <a:solidFill>
              <a:srgbClr val="000000"/>
            </a:solidFill>
            <a:prstDash val="solid"/>
            <a:miter lim="800000"/>
          </a:ln>
          <a:effectLst>
            <a:innerShdw blurRad="76200">
              <a:srgbClr val="000000"/>
            </a:innerShdw>
          </a:effectLst>
        </p:spPr>
      </p:pic>
      <p:sp>
        <p:nvSpPr>
          <p:cNvPr id="5" name="TextBox 4"/>
          <p:cNvSpPr txBox="1"/>
          <p:nvPr/>
        </p:nvSpPr>
        <p:spPr>
          <a:xfrm>
            <a:off x="2252376" y="4763"/>
            <a:ext cx="7162800" cy="923330"/>
          </a:xfrm>
          <a:prstGeom prst="rect">
            <a:avLst/>
          </a:prstGeom>
          <a:noFill/>
        </p:spPr>
        <p:txBody>
          <a:bodyPr wrap="square" rtlCol="0">
            <a:spAutoFit/>
          </a:bodyPr>
          <a:lstStyle/>
          <a:p>
            <a:pPr marL="685800" indent="-685800" algn="ctr">
              <a:buFont typeface="Wingdings" panose="05000000000000000000" pitchFamily="2" charset="2"/>
              <a:buChar char="ü"/>
            </a:pPr>
            <a:r>
              <a:rPr lang="en-US" sz="5400" b="1" u="sng" dirty="0">
                <a:solidFill>
                  <a:schemeClr val="accent2">
                    <a:lumMod val="75000"/>
                  </a:schemeClr>
                </a:solidFill>
                <a:effectLst>
                  <a:outerShdw blurRad="38100" dist="38100" dir="2700000" algn="tl">
                    <a:srgbClr val="000000">
                      <a:alpha val="43137"/>
                    </a:srgbClr>
                  </a:outerShdw>
                </a:effectLst>
                <a:highlight>
                  <a:srgbClr val="FFFF00"/>
                </a:highlight>
                <a:latin typeface="Algerian" pitchFamily="82" charset="0"/>
              </a:rPr>
              <a:t>SOIL POLLUTION</a:t>
            </a:r>
          </a:p>
        </p:txBody>
      </p:sp>
      <p:pic>
        <p:nvPicPr>
          <p:cNvPr id="6" name="Picture 5" descr="SOIL POLLUTIN 1.PNG"/>
          <p:cNvPicPr>
            <a:picLocks noChangeAspect="1"/>
          </p:cNvPicPr>
          <p:nvPr/>
        </p:nvPicPr>
        <p:blipFill>
          <a:blip r:embed="rId3" cstate="print"/>
          <a:stretch>
            <a:fillRect/>
          </a:stretch>
        </p:blipFill>
        <p:spPr>
          <a:xfrm>
            <a:off x="1905000" y="1066800"/>
            <a:ext cx="3343806" cy="3043524"/>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7" name="Picture 6" descr="SOIL POLLUTION 3.PNG"/>
          <p:cNvPicPr>
            <a:picLocks noChangeAspect="1"/>
          </p:cNvPicPr>
          <p:nvPr/>
        </p:nvPicPr>
        <p:blipFill>
          <a:blip r:embed="rId4" cstate="print"/>
          <a:stretch>
            <a:fillRect/>
          </a:stretch>
        </p:blipFill>
        <p:spPr>
          <a:xfrm>
            <a:off x="7324152" y="914401"/>
            <a:ext cx="3343848" cy="3195935"/>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9" name="Picture 8" descr="SOIL POLLUTION5.PNG"/>
          <p:cNvPicPr>
            <a:picLocks noChangeAspect="1"/>
          </p:cNvPicPr>
          <p:nvPr/>
        </p:nvPicPr>
        <p:blipFill>
          <a:blip r:embed="rId5" cstate="print"/>
          <a:stretch>
            <a:fillRect/>
          </a:stretch>
        </p:blipFill>
        <p:spPr>
          <a:xfrm>
            <a:off x="4343400" y="3657601"/>
            <a:ext cx="3581400" cy="273397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diamond(in)">
                                      <p:cBhvr>
                                        <p:cTn id="7" dur="30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30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30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20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8" presetClass="exit" presetSubtype="16" fill="hold" nodeType="clickEffect">
                                  <p:stCondLst>
                                    <p:cond delay="0"/>
                                  </p:stCondLst>
                                  <p:childTnLst>
                                    <p:animEffect transition="out" filter="diamond(in)">
                                      <p:cBhvr>
                                        <p:cTn id="26" dur="3000"/>
                                        <p:tgtEl>
                                          <p:spTgt spid="6"/>
                                        </p:tgtEl>
                                      </p:cBhvr>
                                    </p:animEffect>
                                    <p:set>
                                      <p:cBhvr>
                                        <p:cTn id="27" dur="1" fill="hold">
                                          <p:stCondLst>
                                            <p:cond delay="2999"/>
                                          </p:stCondLst>
                                        </p:cTn>
                                        <p:tgtEl>
                                          <p:spTgt spid="6"/>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8" presetClass="exit" presetSubtype="16" fill="hold" nodeType="clickEffect">
                                  <p:stCondLst>
                                    <p:cond delay="0"/>
                                  </p:stCondLst>
                                  <p:childTnLst>
                                    <p:animEffect transition="out" filter="diamond(in)">
                                      <p:cBhvr>
                                        <p:cTn id="31" dur="3000"/>
                                        <p:tgtEl>
                                          <p:spTgt spid="7"/>
                                        </p:tgtEl>
                                      </p:cBhvr>
                                    </p:animEffect>
                                    <p:set>
                                      <p:cBhvr>
                                        <p:cTn id="32" dur="1" fill="hold">
                                          <p:stCondLst>
                                            <p:cond delay="2999"/>
                                          </p:stCondLst>
                                        </p:cTn>
                                        <p:tgtEl>
                                          <p:spTgt spid="7"/>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8" presetClass="exit" presetSubtype="16" fill="hold" nodeType="clickEffect">
                                  <p:stCondLst>
                                    <p:cond delay="0"/>
                                  </p:stCondLst>
                                  <p:childTnLst>
                                    <p:animEffect transition="out" filter="diamond(in)">
                                      <p:cBhvr>
                                        <p:cTn id="36" dur="2000"/>
                                        <p:tgtEl>
                                          <p:spTgt spid="9"/>
                                        </p:tgtEl>
                                      </p:cBhvr>
                                    </p:animEffect>
                                    <p:set>
                                      <p:cBhvr>
                                        <p:cTn id="37" dur="1" fill="hold">
                                          <p:stCondLst>
                                            <p:cond delay="19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BBBB26E-10CD-4659-8E98-6FD5CEE43C9F}"/>
              </a:ext>
            </a:extLst>
          </p:cNvPr>
          <p:cNvSpPr txBox="1"/>
          <p:nvPr/>
        </p:nvSpPr>
        <p:spPr>
          <a:xfrm>
            <a:off x="1019175" y="0"/>
            <a:ext cx="5838825" cy="830997"/>
          </a:xfrm>
          <a:prstGeom prst="rect">
            <a:avLst/>
          </a:prstGeom>
          <a:noFill/>
        </p:spPr>
        <p:txBody>
          <a:bodyPr wrap="square" rtlCol="0">
            <a:spAutoFit/>
          </a:bodyPr>
          <a:lstStyle/>
          <a:p>
            <a:pPr marL="685800" indent="-685800">
              <a:buFont typeface="Wingdings" panose="05000000000000000000" pitchFamily="2" charset="2"/>
              <a:buChar char="v"/>
            </a:pPr>
            <a:r>
              <a:rPr lang="en-IN" sz="4800" b="1" i="0" u="sng" dirty="0">
                <a:solidFill>
                  <a:srgbClr val="FFFF00"/>
                </a:solidFill>
                <a:effectLst>
                  <a:outerShdw blurRad="38100" dist="38100" dir="2700000" algn="tl">
                    <a:srgbClr val="000000">
                      <a:alpha val="43137"/>
                    </a:srgbClr>
                  </a:outerShdw>
                </a:effectLst>
                <a:latin typeface="Linux Libertine"/>
              </a:rPr>
              <a:t>Ecosystem effects</a:t>
            </a:r>
            <a:endParaRPr lang="en-IN" sz="4800" b="1" u="sng" dirty="0">
              <a:solidFill>
                <a:srgbClr val="FFFF00"/>
              </a:solidFill>
              <a:effectLst>
                <a:outerShdw blurRad="38100" dist="38100" dir="2700000" algn="tl">
                  <a:srgbClr val="000000">
                    <a:alpha val="43137"/>
                  </a:srgbClr>
                </a:outerShdw>
              </a:effectLst>
            </a:endParaRPr>
          </a:p>
        </p:txBody>
      </p:sp>
      <p:sp>
        <p:nvSpPr>
          <p:cNvPr id="9" name="TextBox 8">
            <a:extLst>
              <a:ext uri="{FF2B5EF4-FFF2-40B4-BE49-F238E27FC236}">
                <a16:creationId xmlns:a16="http://schemas.microsoft.com/office/drawing/2014/main" id="{E15A4B84-B009-4F60-B5EA-586AED583F9D}"/>
              </a:ext>
            </a:extLst>
          </p:cNvPr>
          <p:cNvSpPr txBox="1"/>
          <p:nvPr/>
        </p:nvSpPr>
        <p:spPr>
          <a:xfrm>
            <a:off x="1019175" y="941480"/>
            <a:ext cx="7972425" cy="5693866"/>
          </a:xfrm>
          <a:prstGeom prst="rect">
            <a:avLst/>
          </a:prstGeom>
          <a:noFill/>
        </p:spPr>
        <p:txBody>
          <a:bodyPr wrap="square">
            <a:spAutoFit/>
          </a:bodyPr>
          <a:lstStyle/>
          <a:p>
            <a:r>
              <a:rPr lang="en-US" sz="2800" dirty="0"/>
              <a:t>Not unexpectedly, soil contaminants can have significant deleterious consequences for ecosystems . There are radical soil chemistry changes which can arise from the presence of many hazardous chemicals even at low concentration of the contaminant species.                                            These changes can manifest in the alteration                                                  of metabolism of endemic microorganisms and                                                  arthropods resident in a given soil environment.                                                   The result can be virtual eradication of some of                                                  the primary food chain, which in turn could                                                                   have major consequences for predator or                                                    consumer species..</a:t>
            </a:r>
            <a:endParaRPr lang="en-IN" sz="2800" dirty="0"/>
          </a:p>
        </p:txBody>
      </p:sp>
      <p:pic>
        <p:nvPicPr>
          <p:cNvPr id="11" name="Picture 10">
            <a:extLst>
              <a:ext uri="{FF2B5EF4-FFF2-40B4-BE49-F238E27FC236}">
                <a16:creationId xmlns:a16="http://schemas.microsoft.com/office/drawing/2014/main" id="{30E152D5-AFD1-492E-908C-DCC84120A3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67750" y="3220633"/>
            <a:ext cx="3371850" cy="341471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8108485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D003906-22C1-4FCE-B472-D936F9944C11}"/>
              </a:ext>
            </a:extLst>
          </p:cNvPr>
          <p:cNvSpPr txBox="1"/>
          <p:nvPr/>
        </p:nvSpPr>
        <p:spPr>
          <a:xfrm>
            <a:off x="1352550" y="934135"/>
            <a:ext cx="6096000" cy="3700052"/>
          </a:xfrm>
          <a:prstGeom prst="rect">
            <a:avLst/>
          </a:prstGeom>
          <a:noFill/>
        </p:spPr>
        <p:txBody>
          <a:bodyPr wrap="square">
            <a:spAutoFit/>
          </a:bodyPr>
          <a:lstStyle/>
          <a:p>
            <a:pPr algn="l">
              <a:lnSpc>
                <a:spcPct val="150000"/>
              </a:lnSpc>
            </a:pPr>
            <a:r>
              <a:rPr lang="en-US" sz="4000" b="1" i="0" u="sng" dirty="0">
                <a:solidFill>
                  <a:srgbClr val="FFFF00"/>
                </a:solidFill>
                <a:effectLst>
                  <a:outerShdw blurRad="38100" dist="38100" dir="2700000" algn="tl">
                    <a:srgbClr val="000000">
                      <a:alpha val="43137"/>
                    </a:srgbClr>
                  </a:outerShdw>
                </a:effectLst>
                <a:latin typeface="Bell MT" panose="02020503060305020303" pitchFamily="18" charset="0"/>
              </a:rPr>
              <a:t>Case Study 1:</a:t>
            </a:r>
          </a:p>
          <a:p>
            <a:pPr algn="l">
              <a:lnSpc>
                <a:spcPct val="150000"/>
              </a:lnSpc>
            </a:pPr>
            <a:r>
              <a:rPr lang="en-US" sz="4000" b="1" i="0" dirty="0">
                <a:solidFill>
                  <a:srgbClr val="FFFF00"/>
                </a:solidFill>
                <a:effectLst/>
                <a:latin typeface="Bell MT" panose="02020503060305020303" pitchFamily="18" charset="0"/>
              </a:rPr>
              <a:t>Soil Pollution by </a:t>
            </a:r>
            <a:r>
              <a:rPr lang="en-US" sz="4000" b="1" i="0" u="sng" dirty="0">
                <a:solidFill>
                  <a:srgbClr val="FFFF00"/>
                </a:solidFill>
                <a:effectLst/>
                <a:latin typeface="Bell MT" panose="02020503060305020303" pitchFamily="18" charset="0"/>
              </a:rPr>
              <a:t>Toxic</a:t>
            </a:r>
            <a:r>
              <a:rPr lang="en-US" sz="4000" b="1" i="0" dirty="0">
                <a:solidFill>
                  <a:srgbClr val="FFFF00"/>
                </a:solidFill>
                <a:effectLst/>
                <a:latin typeface="Bell MT" panose="02020503060305020303" pitchFamily="18" charset="0"/>
              </a:rPr>
              <a:t> </a:t>
            </a:r>
            <a:r>
              <a:rPr lang="en-US" sz="4000" b="1" i="0" u="sng" dirty="0">
                <a:solidFill>
                  <a:srgbClr val="FFFF00"/>
                </a:solidFill>
                <a:effectLst/>
                <a:latin typeface="Bell MT" panose="02020503060305020303" pitchFamily="18" charset="0"/>
              </a:rPr>
              <a:t>Metals</a:t>
            </a:r>
            <a:r>
              <a:rPr lang="en-US" sz="4000" b="1" i="0" dirty="0">
                <a:solidFill>
                  <a:srgbClr val="FFFF00"/>
                </a:solidFill>
                <a:effectLst/>
                <a:latin typeface="Bell MT" panose="02020503060305020303" pitchFamily="18" charset="0"/>
              </a:rPr>
              <a:t> near E-waste Recycling Operations.</a:t>
            </a:r>
          </a:p>
        </p:txBody>
      </p:sp>
      <p:sp>
        <p:nvSpPr>
          <p:cNvPr id="5" name="TextBox 4">
            <a:extLst>
              <a:ext uri="{FF2B5EF4-FFF2-40B4-BE49-F238E27FC236}">
                <a16:creationId xmlns:a16="http://schemas.microsoft.com/office/drawing/2014/main" id="{A0434325-F12C-4085-B0CD-51E09235A322}"/>
              </a:ext>
            </a:extLst>
          </p:cNvPr>
          <p:cNvSpPr txBox="1"/>
          <p:nvPr/>
        </p:nvSpPr>
        <p:spPr>
          <a:xfrm>
            <a:off x="1352550" y="6263759"/>
            <a:ext cx="6096000" cy="369332"/>
          </a:xfrm>
          <a:prstGeom prst="rect">
            <a:avLst/>
          </a:prstGeom>
          <a:noFill/>
        </p:spPr>
        <p:txBody>
          <a:bodyPr wrap="square">
            <a:spAutoFit/>
          </a:bodyPr>
          <a:lstStyle/>
          <a:p>
            <a:r>
              <a:rPr lang="en-US" sz="1800" i="0" dirty="0">
                <a:solidFill>
                  <a:srgbClr val="FF0000"/>
                </a:solidFill>
                <a:effectLst/>
                <a:highlight>
                  <a:srgbClr val="0000FF"/>
                </a:highlight>
                <a:latin typeface="arial" panose="020B0604020202020204" pitchFamily="34" charset="0"/>
              </a:rPr>
              <a:t>Location: Nigeria</a:t>
            </a:r>
            <a:endParaRPr lang="en-IN" dirty="0">
              <a:solidFill>
                <a:srgbClr val="FF0000"/>
              </a:solidFill>
              <a:highlight>
                <a:srgbClr val="0000FF"/>
              </a:highlight>
            </a:endParaRPr>
          </a:p>
        </p:txBody>
      </p:sp>
      <p:pic>
        <p:nvPicPr>
          <p:cNvPr id="7" name="Picture 6">
            <a:extLst>
              <a:ext uri="{FF2B5EF4-FFF2-40B4-BE49-F238E27FC236}">
                <a16:creationId xmlns:a16="http://schemas.microsoft.com/office/drawing/2014/main" id="{98383C03-E1A9-4D85-B89C-D2C18A776CC0}"/>
              </a:ext>
            </a:extLst>
          </p:cNvPr>
          <p:cNvPicPr>
            <a:picLocks noChangeAspect="1"/>
          </p:cNvPicPr>
          <p:nvPr/>
        </p:nvPicPr>
        <p:blipFill>
          <a:blip r:embed="rId2"/>
          <a:stretch>
            <a:fillRect/>
          </a:stretch>
        </p:blipFill>
        <p:spPr>
          <a:xfrm>
            <a:off x="7704620" y="1512887"/>
            <a:ext cx="4131779" cy="3832225"/>
          </a:xfrm>
          <a:prstGeom prst="rect">
            <a:avLst/>
          </a:prstGeom>
        </p:spPr>
      </p:pic>
    </p:spTree>
    <p:extLst>
      <p:ext uri="{BB962C8B-B14F-4D97-AF65-F5344CB8AC3E}">
        <p14:creationId xmlns:p14="http://schemas.microsoft.com/office/powerpoint/2010/main" val="151195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7617569-C74F-41EA-A7A3-4237EFEBA2D7}"/>
              </a:ext>
            </a:extLst>
          </p:cNvPr>
          <p:cNvSpPr txBox="1"/>
          <p:nvPr/>
        </p:nvSpPr>
        <p:spPr>
          <a:xfrm>
            <a:off x="1019711" y="197346"/>
            <a:ext cx="5219700" cy="7294305"/>
          </a:xfrm>
          <a:prstGeom prst="rect">
            <a:avLst/>
          </a:prstGeom>
          <a:noFill/>
        </p:spPr>
        <p:txBody>
          <a:bodyPr wrap="square">
            <a:spAutoFit/>
          </a:bodyPr>
          <a:lstStyle/>
          <a:p>
            <a:pPr marL="457200" indent="-457200" algn="l">
              <a:buFont typeface="Wingdings" panose="05000000000000000000" pitchFamily="2" charset="2"/>
              <a:buChar char="v"/>
            </a:pPr>
            <a:r>
              <a:rPr lang="en-US" sz="2800" b="1" u="sng" dirty="0">
                <a:solidFill>
                  <a:srgbClr val="FFFF00"/>
                </a:solidFill>
                <a:effectLst>
                  <a:outerShdw blurRad="38100" dist="38100" dir="2700000" algn="tl">
                    <a:srgbClr val="000000">
                      <a:alpha val="43137"/>
                    </a:srgbClr>
                  </a:outerShdw>
                </a:effectLst>
                <a:latin typeface="arial" panose="020B0604020202020204" pitchFamily="34" charset="0"/>
              </a:rPr>
              <a:t>INTRODUCTION</a:t>
            </a:r>
            <a:r>
              <a:rPr lang="en-US" sz="2800" b="1" i="0" u="sng" dirty="0">
                <a:solidFill>
                  <a:srgbClr val="FFFF00"/>
                </a:solidFill>
                <a:effectLst>
                  <a:outerShdw blurRad="38100" dist="38100" dir="2700000" algn="tl">
                    <a:srgbClr val="000000">
                      <a:alpha val="43137"/>
                    </a:srgbClr>
                  </a:outerShdw>
                </a:effectLst>
                <a:latin typeface="arial" panose="020B0604020202020204" pitchFamily="34" charset="0"/>
              </a:rPr>
              <a:t>.</a:t>
            </a:r>
          </a:p>
          <a:p>
            <a:pPr marL="342900" indent="-342900">
              <a:buFont typeface="Arial" panose="020B0604020202020204" pitchFamily="34" charset="0"/>
              <a:buChar char="•"/>
            </a:pPr>
            <a:r>
              <a:rPr lang="en-IN" sz="2600" b="1" i="1" dirty="0">
                <a:effectLst/>
                <a:latin typeface="Calibri Light" panose="020F0302020204030204" pitchFamily="34" charset="0"/>
                <a:ea typeface="Times New Roman" panose="02020603050405020304" pitchFamily="18" charset="0"/>
                <a:cs typeface="Times New Roman" panose="02020603050405020304" pitchFamily="18" charset="0"/>
              </a:rPr>
              <a:t>Nigeria and other West African countries like Ghana have come into global focus for e-waste dumping and/or management issues. Not only does Nigeria generate an estimated 1.2 million tons of assorted e-waste annually, it also receives about 40,000 monthly tons of e-waste and EEE near end-of-life from abroad. Most of the e-waste in Nigeria is normally dumped with the municipal solid waste stream and subsequently scavenged by the informal sector for recycling using environmentally unsound methods</a:t>
            </a:r>
          </a:p>
          <a:p>
            <a:pPr marL="342900" indent="-342900" algn="l">
              <a:buFont typeface="Arial" panose="020B0604020202020204" pitchFamily="34" charset="0"/>
              <a:buChar char="•"/>
            </a:pPr>
            <a:endParaRPr lang="en-US" sz="2200" b="0" i="0" dirty="0">
              <a:effectLst/>
              <a:latin typeface="Times New Roman" panose="02020603050405020304" pitchFamily="18" charset="0"/>
            </a:endParaRPr>
          </a:p>
          <a:p>
            <a:pPr marL="342900" indent="-342900" algn="l">
              <a:buFont typeface="Arial" panose="020B0604020202020204" pitchFamily="34" charset="0"/>
              <a:buChar char="•"/>
            </a:pPr>
            <a:endParaRPr lang="en-US" sz="2800" b="0" i="0" dirty="0">
              <a:effectLst/>
              <a:latin typeface="Times New Roman" panose="02020603050405020304" pitchFamily="18" charset="0"/>
            </a:endParaRPr>
          </a:p>
        </p:txBody>
      </p:sp>
      <p:pic>
        <p:nvPicPr>
          <p:cNvPr id="6" name="Picture 5">
            <a:extLst>
              <a:ext uri="{FF2B5EF4-FFF2-40B4-BE49-F238E27FC236}">
                <a16:creationId xmlns:a16="http://schemas.microsoft.com/office/drawing/2014/main" id="{998B199D-54E9-4603-8F48-1D97945CD2D4}"/>
              </a:ext>
            </a:extLst>
          </p:cNvPr>
          <p:cNvPicPr>
            <a:picLocks noChangeAspect="1"/>
          </p:cNvPicPr>
          <p:nvPr/>
        </p:nvPicPr>
        <p:blipFill>
          <a:blip r:embed="rId2"/>
          <a:stretch>
            <a:fillRect/>
          </a:stretch>
        </p:blipFill>
        <p:spPr>
          <a:xfrm>
            <a:off x="6577012" y="895350"/>
            <a:ext cx="5267325" cy="3200400"/>
          </a:xfrm>
          <a:prstGeom prst="rect">
            <a:avLst/>
          </a:prstGeom>
        </p:spPr>
      </p:pic>
      <p:pic>
        <p:nvPicPr>
          <p:cNvPr id="1026" name="Picture 2" descr="Lead — Science Learning Hub">
            <a:extLst>
              <a:ext uri="{FF2B5EF4-FFF2-40B4-BE49-F238E27FC236}">
                <a16:creationId xmlns:a16="http://schemas.microsoft.com/office/drawing/2014/main" id="{15F175F7-FC94-4631-894B-1B59BFDD2B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06539" y="4610100"/>
            <a:ext cx="1519237" cy="151713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opper - Wikipedia">
            <a:extLst>
              <a:ext uri="{FF2B5EF4-FFF2-40B4-BE49-F238E27FC236}">
                <a16:creationId xmlns:a16="http://schemas.microsoft.com/office/drawing/2014/main" id="{6F14B6C7-FCF6-4324-A228-96956AE6077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0800000" flipV="1">
            <a:off x="8463377" y="4598899"/>
            <a:ext cx="1608539" cy="15225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Nickel - Wikipedia">
            <a:extLst>
              <a:ext uri="{FF2B5EF4-FFF2-40B4-BE49-F238E27FC236}">
                <a16:creationId xmlns:a16="http://schemas.microsoft.com/office/drawing/2014/main" id="{0B1CCC79-82D3-4788-9B3D-1BF18237A95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409517" y="4610100"/>
            <a:ext cx="1434820" cy="15113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00072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8DA598D-8F9D-43F3-B959-0918CA4BC3DF}"/>
              </a:ext>
            </a:extLst>
          </p:cNvPr>
          <p:cNvSpPr txBox="1"/>
          <p:nvPr/>
        </p:nvSpPr>
        <p:spPr>
          <a:xfrm>
            <a:off x="952500" y="166211"/>
            <a:ext cx="9715500" cy="1477328"/>
          </a:xfrm>
          <a:prstGeom prst="rect">
            <a:avLst/>
          </a:prstGeom>
          <a:noFill/>
        </p:spPr>
        <p:txBody>
          <a:bodyPr wrap="square">
            <a:spAutoFit/>
          </a:bodyPr>
          <a:lstStyle/>
          <a:p>
            <a:pPr marL="342900" indent="-342900" algn="l">
              <a:buFont typeface="Arial" panose="020B0604020202020204" pitchFamily="34" charset="0"/>
              <a:buChar char="•"/>
            </a:pPr>
            <a:r>
              <a:rPr lang="en-US" sz="2400" b="0" i="0" dirty="0">
                <a:effectLst/>
                <a:latin typeface="Times New Roman" panose="02020603050405020304" pitchFamily="18" charset="0"/>
              </a:rPr>
              <a:t>Unsound recycling of e-waste releases toxic metals into environmental media and has deleterious health consequences to humans as the metals transfer to humans through the </a:t>
            </a:r>
            <a:r>
              <a:rPr lang="en-US" sz="2400" b="1" i="0" dirty="0">
                <a:effectLst/>
                <a:latin typeface="Times New Roman" panose="02020603050405020304" pitchFamily="18" charset="0"/>
              </a:rPr>
              <a:t>food chain</a:t>
            </a:r>
            <a:r>
              <a:rPr lang="en-US" sz="2400" i="0" dirty="0">
                <a:effectLst/>
                <a:latin typeface="Times New Roman" panose="02020603050405020304" pitchFamily="18" charset="0"/>
              </a:rPr>
              <a:t>,</a:t>
            </a:r>
            <a:r>
              <a:rPr lang="en-US" sz="2400" b="1" i="0" dirty="0">
                <a:effectLst/>
                <a:latin typeface="Times New Roman" panose="02020603050405020304" pitchFamily="18" charset="0"/>
              </a:rPr>
              <a:t> </a:t>
            </a:r>
            <a:r>
              <a:rPr lang="en-US" sz="2400" b="0" i="0" dirty="0">
                <a:effectLst/>
                <a:latin typeface="Times New Roman" panose="02020603050405020304" pitchFamily="18" charset="0"/>
              </a:rPr>
              <a:t>direct contact and inhalation.</a:t>
            </a:r>
          </a:p>
          <a:p>
            <a:pPr algn="l"/>
            <a:endParaRPr lang="en-US" sz="1800" b="1" u="sng" dirty="0">
              <a:solidFill>
                <a:srgbClr val="FFFF00"/>
              </a:solidFill>
              <a:effectLst>
                <a:outerShdw blurRad="38100" dist="38100" dir="2700000" algn="tl">
                  <a:srgbClr val="000000">
                    <a:alpha val="43137"/>
                  </a:srgbClr>
                </a:outerShdw>
              </a:effectLst>
              <a:latin typeface="Times New Roman" panose="02020603050405020304" pitchFamily="18" charset="0"/>
            </a:endParaRPr>
          </a:p>
        </p:txBody>
      </p:sp>
      <p:pic>
        <p:nvPicPr>
          <p:cNvPr id="2050" name="Picture 2" descr="Food Web - Producers, Primary, Secondary and Tertiary Consumers">
            <a:extLst>
              <a:ext uri="{FF2B5EF4-FFF2-40B4-BE49-F238E27FC236}">
                <a16:creationId xmlns:a16="http://schemas.microsoft.com/office/drawing/2014/main" id="{FF7B0B3C-A087-4DF5-80E9-21172FC778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1" y="1457325"/>
            <a:ext cx="8091488" cy="51149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48422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9A9D88C-5126-4E27-9809-E92CF3883DDB}"/>
              </a:ext>
            </a:extLst>
          </p:cNvPr>
          <p:cNvSpPr txBox="1"/>
          <p:nvPr/>
        </p:nvSpPr>
        <p:spPr>
          <a:xfrm>
            <a:off x="952500" y="306685"/>
            <a:ext cx="10287000" cy="6083717"/>
          </a:xfrm>
          <a:prstGeom prst="rect">
            <a:avLst/>
          </a:prstGeom>
          <a:noFill/>
        </p:spPr>
        <p:txBody>
          <a:bodyPr wrap="square">
            <a:spAutoFit/>
          </a:bodyPr>
          <a:lstStyle/>
          <a:p>
            <a:pPr marL="342900" indent="-342900">
              <a:spcBef>
                <a:spcPts val="830"/>
              </a:spcBef>
              <a:spcAft>
                <a:spcPts val="830"/>
              </a:spcAft>
              <a:buFont typeface="Wingdings" panose="05000000000000000000" pitchFamily="2" charset="2"/>
              <a:buChar char="q"/>
            </a:pPr>
            <a:r>
              <a:rPr lang="en-IN" sz="2800" b="1" u="sng" dirty="0">
                <a:solidFill>
                  <a:srgbClr val="FFFF00"/>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rPr>
              <a:t>OBJECTIVES:</a:t>
            </a:r>
          </a:p>
          <a:p>
            <a:pPr>
              <a:spcBef>
                <a:spcPts val="830"/>
              </a:spcBef>
              <a:spcAft>
                <a:spcPts val="830"/>
              </a:spcAft>
            </a:pPr>
            <a:r>
              <a:rPr lang="en-IN" sz="2800" dirty="0">
                <a:effectLst/>
                <a:latin typeface="Times New Roman" panose="02020603050405020304" pitchFamily="18" charset="0"/>
                <a:ea typeface="Times New Roman" panose="02020603050405020304" pitchFamily="18" charset="0"/>
              </a:rPr>
              <a:t>This study was therefore carried out to:</a:t>
            </a:r>
          </a:p>
          <a:p>
            <a:pPr marL="342900" lvl="0" indent="-342900">
              <a:spcBef>
                <a:spcPts val="830"/>
              </a:spcBef>
              <a:spcAft>
                <a:spcPts val="830"/>
              </a:spcAft>
              <a:buSzPts val="1000"/>
              <a:buFont typeface="Symbol" panose="05050102010706020507" pitchFamily="18" charset="2"/>
              <a:buChar char=""/>
              <a:tabLst>
                <a:tab pos="457200" algn="l"/>
              </a:tabLst>
            </a:pPr>
            <a:r>
              <a:rPr lang="en-IN" sz="2800" dirty="0">
                <a:effectLst/>
                <a:latin typeface="Times New Roman" panose="02020603050405020304" pitchFamily="18" charset="0"/>
                <a:ea typeface="Times New Roman" panose="02020603050405020304" pitchFamily="18" charset="0"/>
              </a:rPr>
              <a:t>(</a:t>
            </a:r>
            <a:r>
              <a:rPr lang="en-IN" sz="2800" dirty="0" err="1">
                <a:effectLst/>
                <a:latin typeface="Times New Roman" panose="02020603050405020304" pitchFamily="18" charset="0"/>
                <a:ea typeface="Times New Roman" panose="02020603050405020304" pitchFamily="18" charset="0"/>
              </a:rPr>
              <a:t>i</a:t>
            </a:r>
            <a:r>
              <a:rPr lang="en-IN" sz="2800" dirty="0">
                <a:effectLst/>
                <a:latin typeface="Times New Roman" panose="02020603050405020304" pitchFamily="18" charset="0"/>
                <a:ea typeface="Times New Roman" panose="02020603050405020304" pitchFamily="18" charset="0"/>
              </a:rPr>
              <a:t>) determine the concentrations of environmentally available Pb, Cu, Cr, Ni and Cd in soils collected from high-, medium- and low-activity crude recycling activities in the Ogunpa area of Ibadan, Nigeria;</a:t>
            </a:r>
          </a:p>
          <a:p>
            <a:pPr marL="342900" lvl="0" indent="-342900">
              <a:spcBef>
                <a:spcPts val="830"/>
              </a:spcBef>
              <a:spcAft>
                <a:spcPts val="830"/>
              </a:spcAft>
              <a:buSzPts val="1000"/>
              <a:buFont typeface="Symbol" panose="05050102010706020507" pitchFamily="18" charset="2"/>
              <a:buChar char=""/>
              <a:tabLst>
                <a:tab pos="457200" algn="l"/>
              </a:tabLst>
            </a:pPr>
            <a:r>
              <a:rPr lang="en-IN" sz="2800" dirty="0">
                <a:effectLst/>
                <a:latin typeface="Times New Roman" panose="02020603050405020304" pitchFamily="18" charset="0"/>
                <a:ea typeface="Times New Roman" panose="02020603050405020304" pitchFamily="18" charset="0"/>
              </a:rPr>
              <a:t>(ii) conduct speciation studies on selected soil samples that show high concentrations of metals to determine concentrations in the various phases; and</a:t>
            </a:r>
          </a:p>
          <a:p>
            <a:pPr marL="342900" lvl="0" indent="-342900">
              <a:spcBef>
                <a:spcPts val="830"/>
              </a:spcBef>
              <a:spcAft>
                <a:spcPts val="830"/>
              </a:spcAft>
              <a:buSzPts val="1000"/>
              <a:buFont typeface="Symbol" panose="05050102010706020507" pitchFamily="18" charset="2"/>
              <a:buChar char=""/>
              <a:tabLst>
                <a:tab pos="457200" algn="l"/>
              </a:tabLst>
            </a:pPr>
            <a:r>
              <a:rPr lang="en-IN" sz="2800" dirty="0">
                <a:effectLst/>
                <a:latin typeface="Times New Roman" panose="02020603050405020304" pitchFamily="18" charset="0"/>
                <a:ea typeface="Times New Roman" panose="02020603050405020304" pitchFamily="18" charset="0"/>
              </a:rPr>
              <a:t>(iii) compare the concentrations of metals determined with background concentrations and regulatory limits to show the extent of pollution.</a:t>
            </a:r>
          </a:p>
        </p:txBody>
      </p:sp>
    </p:spTree>
    <p:extLst>
      <p:ext uri="{BB962C8B-B14F-4D97-AF65-F5344CB8AC3E}">
        <p14:creationId xmlns:p14="http://schemas.microsoft.com/office/powerpoint/2010/main" val="40514007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04B9A3D-2A6D-4871-880C-EAF7FD9AEB62}"/>
              </a:ext>
            </a:extLst>
          </p:cNvPr>
          <p:cNvSpPr txBox="1"/>
          <p:nvPr/>
        </p:nvSpPr>
        <p:spPr>
          <a:xfrm>
            <a:off x="938212" y="0"/>
            <a:ext cx="10315575" cy="3159711"/>
          </a:xfrm>
          <a:prstGeom prst="rect">
            <a:avLst/>
          </a:prstGeom>
          <a:noFill/>
        </p:spPr>
        <p:txBody>
          <a:bodyPr wrap="square">
            <a:spAutoFit/>
          </a:bodyPr>
          <a:lstStyle/>
          <a:p>
            <a:pPr marL="342900" indent="-342900">
              <a:lnSpc>
                <a:spcPct val="107000"/>
              </a:lnSpc>
              <a:spcBef>
                <a:spcPts val="1350"/>
              </a:spcBef>
              <a:spcAft>
                <a:spcPts val="300"/>
              </a:spcAft>
              <a:buFont typeface="Wingdings" panose="05000000000000000000" pitchFamily="2" charset="2"/>
              <a:buChar char="v"/>
            </a:pPr>
            <a:r>
              <a:rPr lang="en-IN" sz="2400" b="1" i="1" u="sng" dirty="0">
                <a:solidFill>
                  <a:srgbClr val="FFFF00"/>
                </a:solidFill>
                <a:effectLst>
                  <a:outerShdw blurRad="38100" dist="38100" dir="2700000" algn="tl">
                    <a:srgbClr val="000000">
                      <a:alpha val="43137"/>
                    </a:srgbClr>
                  </a:outerShdw>
                </a:effectLst>
                <a:latin typeface="Arial" panose="020B0604020202020204" pitchFamily="34" charset="0"/>
                <a:ea typeface="Times New Roman" panose="02020603050405020304" pitchFamily="18" charset="0"/>
                <a:cs typeface="Times New Roman" panose="02020603050405020304" pitchFamily="18" charset="0"/>
              </a:rPr>
              <a:t>Methods</a:t>
            </a:r>
            <a:endParaRPr lang="en-IN" sz="2400" b="1" i="1" u="sng" dirty="0">
              <a:solidFill>
                <a:srgbClr val="FFFF00"/>
              </a:solidFill>
              <a:effectLst>
                <a:outerShdw blurRad="38100" dist="38100" dir="2700000" algn="tl">
                  <a:srgbClr val="000000">
                    <a:alpha val="43137"/>
                  </a:srgbClr>
                </a:outerShdw>
              </a:effectLst>
              <a:latin typeface="Calibri Light" panose="020F0302020204030204" pitchFamily="34" charset="0"/>
              <a:ea typeface="Times New Roman" panose="02020603050405020304" pitchFamily="18" charset="0"/>
              <a:cs typeface="Times New Roman" panose="02020603050405020304" pitchFamily="18" charset="0"/>
            </a:endParaRPr>
          </a:p>
          <a:p>
            <a:pPr marL="342900" indent="-342900">
              <a:lnSpc>
                <a:spcPts val="1500"/>
              </a:lnSpc>
              <a:spcBef>
                <a:spcPts val="1540"/>
              </a:spcBef>
              <a:spcAft>
                <a:spcPts val="770"/>
              </a:spcAft>
              <a:buFont typeface="Wingdings" panose="05000000000000000000" pitchFamily="2" charset="2"/>
              <a:buChar char="q"/>
            </a:pPr>
            <a:r>
              <a:rPr lang="en-IN" sz="2000" b="1" u="sng" dirty="0">
                <a:solidFill>
                  <a:srgbClr val="FFFF00"/>
                </a:solidFill>
                <a:effectLst>
                  <a:outerShdw blurRad="38100" dist="38100" dir="2700000" algn="tl">
                    <a:srgbClr val="000000">
                      <a:alpha val="43137"/>
                    </a:srgbClr>
                  </a:outerShdw>
                </a:effectLst>
                <a:latin typeface="Arial" panose="020B0604020202020204" pitchFamily="34" charset="0"/>
                <a:ea typeface="Times New Roman" panose="02020603050405020304" pitchFamily="18" charset="0"/>
              </a:rPr>
              <a:t>Description of Study Area</a:t>
            </a:r>
            <a:endParaRPr lang="en-IN" sz="2400" b="1" u="sng" dirty="0">
              <a:solidFill>
                <a:srgbClr val="FFFF00"/>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endParaRPr>
          </a:p>
          <a:p>
            <a:pPr>
              <a:spcBef>
                <a:spcPts val="830"/>
              </a:spcBef>
              <a:spcAft>
                <a:spcPts val="830"/>
              </a:spcAft>
            </a:pPr>
            <a:r>
              <a:rPr lang="en-IN" sz="2000" dirty="0">
                <a:effectLst/>
                <a:latin typeface="Times New Roman" panose="02020603050405020304" pitchFamily="18" charset="0"/>
                <a:ea typeface="Times New Roman" panose="02020603050405020304" pitchFamily="18" charset="0"/>
              </a:rPr>
              <a:t>Ogunpa Market is one of the biggest markets within Ibadan Metropolis where used EEE and automobile spare parts are sold. The site is normally littered with informal e-waste recyclers. Activities such as manual dismantling of e-waste components without protection using simple tools like pliers, hammer, screw driver and open burning of plastics and PWBs to recover valuable metals like Cu characterize the site</a:t>
            </a:r>
          </a:p>
          <a:p>
            <a:pPr>
              <a:lnSpc>
                <a:spcPts val="1500"/>
              </a:lnSpc>
              <a:spcBef>
                <a:spcPts val="1540"/>
              </a:spcBef>
              <a:spcAft>
                <a:spcPts val="770"/>
              </a:spcAft>
            </a:pPr>
            <a:r>
              <a:rPr lang="en-IN" sz="2000" b="1" dirty="0">
                <a:solidFill>
                  <a:srgbClr val="724128"/>
                </a:solidFill>
                <a:effectLst/>
                <a:latin typeface="Arial" panose="020B0604020202020204" pitchFamily="34" charset="0"/>
                <a:ea typeface="Times New Roman" panose="02020603050405020304" pitchFamily="18" charset="0"/>
                <a:cs typeface="Times New Roman" panose="02020603050405020304" pitchFamily="18" charset="0"/>
              </a:rPr>
              <a:t> </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1026" name="Picture 2">
            <a:extLst>
              <a:ext uri="{FF2B5EF4-FFF2-40B4-BE49-F238E27FC236}">
                <a16:creationId xmlns:a16="http://schemas.microsoft.com/office/drawing/2014/main" id="{44053DDD-74D0-484D-94B1-70736A23DC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4038" y="2557462"/>
            <a:ext cx="8301037" cy="42148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57337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0D30845-B9C6-47D9-AD4A-AD16CB5408DE}"/>
              </a:ext>
            </a:extLst>
          </p:cNvPr>
          <p:cNvSpPr txBox="1"/>
          <p:nvPr/>
        </p:nvSpPr>
        <p:spPr>
          <a:xfrm>
            <a:off x="1019176" y="255979"/>
            <a:ext cx="6867524" cy="7000314"/>
          </a:xfrm>
          <a:prstGeom prst="rect">
            <a:avLst/>
          </a:prstGeom>
          <a:noFill/>
        </p:spPr>
        <p:txBody>
          <a:bodyPr wrap="square">
            <a:spAutoFit/>
          </a:bodyPr>
          <a:lstStyle/>
          <a:p>
            <a:pPr marL="342900" indent="-342900">
              <a:lnSpc>
                <a:spcPts val="1500"/>
              </a:lnSpc>
              <a:spcBef>
                <a:spcPts val="1540"/>
              </a:spcBef>
              <a:spcAft>
                <a:spcPts val="770"/>
              </a:spcAft>
              <a:buFont typeface="Wingdings" panose="05000000000000000000" pitchFamily="2" charset="2"/>
              <a:buChar char="q"/>
            </a:pPr>
            <a:r>
              <a:rPr lang="en-IN" sz="2400" b="1" u="sng" dirty="0">
                <a:solidFill>
                  <a:srgbClr val="FFFF00"/>
                </a:solidFill>
                <a:effectLst>
                  <a:outerShdw blurRad="38100" dist="38100" dir="2700000" algn="tl">
                    <a:srgbClr val="000000">
                      <a:alpha val="43137"/>
                    </a:srgbClr>
                  </a:outerShdw>
                </a:effectLst>
                <a:latin typeface="Arial" panose="020B0604020202020204" pitchFamily="34" charset="0"/>
                <a:ea typeface="Times New Roman" panose="02020603050405020304" pitchFamily="18" charset="0"/>
                <a:cs typeface="Times New Roman" panose="02020603050405020304" pitchFamily="18" charset="0"/>
              </a:rPr>
              <a:t>Sampling Design and Sample Collection</a:t>
            </a:r>
            <a:endParaRPr lang="en-IN" sz="2400" b="1" u="sng" dirty="0">
              <a:solidFill>
                <a:srgbClr val="FFFF00"/>
              </a:solidFill>
              <a:effectLst>
                <a:outerShdw blurRad="38100" dist="38100" dir="2700000" algn="tl">
                  <a:srgbClr val="000000">
                    <a:alpha val="43137"/>
                  </a:srgbClr>
                </a:outerShdw>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Bef>
                <a:spcPts val="830"/>
              </a:spcBef>
              <a:spcAft>
                <a:spcPts val="830"/>
              </a:spcAft>
            </a:pPr>
            <a:r>
              <a:rPr lang="en-IN" sz="2400" dirty="0">
                <a:effectLst/>
                <a:latin typeface="Times New Roman" panose="02020603050405020304" pitchFamily="18" charset="0"/>
                <a:ea typeface="Times New Roman" panose="02020603050405020304" pitchFamily="18" charset="0"/>
                <a:cs typeface="Times New Roman" panose="02020603050405020304" pitchFamily="18" charset="0"/>
              </a:rPr>
              <a:t>The site under consideration was divided into three sections: Section A - high activity (&gt; 10 recyclers), Section B - medium activity (10 – 5 recyclers) and Section C - low activity (&lt; 5 recyclers). Soils were collected from 3 points each for high, medium and low activity areas.</a:t>
            </a:r>
            <a:r>
              <a:rPr lang="en-IN" sz="2400" dirty="0">
                <a:effectLst/>
                <a:latin typeface="Calibri" panose="020F0502020204030204" pitchFamily="34" charset="0"/>
                <a:ea typeface="Times New Roman" panose="02020603050405020304" pitchFamily="18" charset="0"/>
                <a:cs typeface="Times New Roman" panose="02020603050405020304" pitchFamily="18" charset="0"/>
              </a:rPr>
              <a:t> Soil samples from a background location were collected in the same manner from the botanical garden of the University of Ibadan which is located within the same geographical region as the sampling site, but is influenced by little or no anthropogenic activities. A total of 48 soil samples were gathered from each of the sections (A, B, C) and background. Samples were packed in clean polythene bags and taken to the laboratory for further preparation and analyses.</a:t>
            </a:r>
          </a:p>
          <a:p>
            <a:pPr>
              <a:lnSpc>
                <a:spcPct val="107000"/>
              </a:lnSpc>
              <a:spcBef>
                <a:spcPts val="830"/>
              </a:spcBef>
              <a:spcAft>
                <a:spcPts val="830"/>
              </a:spcAft>
            </a:pPr>
            <a:r>
              <a:rPr lang="en-IN" sz="24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 </a:t>
            </a:r>
            <a:endParaRPr lang="en-IN" sz="2400" dirty="0">
              <a:effectLst/>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1026" name="Picture 2">
            <a:extLst>
              <a:ext uri="{FF2B5EF4-FFF2-40B4-BE49-F238E27FC236}">
                <a16:creationId xmlns:a16="http://schemas.microsoft.com/office/drawing/2014/main" id="{6C54A8E9-D32F-467F-A229-F824CED257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86700" y="3756136"/>
            <a:ext cx="3291405" cy="242247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oil Sampling Methodology - Persistent Organic Pollutants (POPs) Toolkit">
            <a:extLst>
              <a:ext uri="{FF2B5EF4-FFF2-40B4-BE49-F238E27FC236}">
                <a16:creationId xmlns:a16="http://schemas.microsoft.com/office/drawing/2014/main" id="{4574CD5D-2273-45B5-A3BA-983C3A2E3C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86700" y="792596"/>
            <a:ext cx="3286124" cy="23092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06697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CD53A15-68CF-426F-AF84-0B94FB714C8C}"/>
              </a:ext>
            </a:extLst>
          </p:cNvPr>
          <p:cNvSpPr txBox="1"/>
          <p:nvPr/>
        </p:nvSpPr>
        <p:spPr>
          <a:xfrm>
            <a:off x="1009650" y="159312"/>
            <a:ext cx="7953375" cy="2614370"/>
          </a:xfrm>
          <a:prstGeom prst="rect">
            <a:avLst/>
          </a:prstGeom>
          <a:noFill/>
        </p:spPr>
        <p:txBody>
          <a:bodyPr wrap="square">
            <a:spAutoFit/>
          </a:bodyPr>
          <a:lstStyle/>
          <a:p>
            <a:pPr marL="342900" indent="-342900">
              <a:lnSpc>
                <a:spcPts val="1500"/>
              </a:lnSpc>
              <a:spcBef>
                <a:spcPts val="1540"/>
              </a:spcBef>
              <a:spcAft>
                <a:spcPts val="770"/>
              </a:spcAft>
              <a:buFont typeface="Wingdings" panose="05000000000000000000" pitchFamily="2" charset="2"/>
              <a:buChar char="q"/>
            </a:pPr>
            <a:r>
              <a:rPr lang="en-IN" sz="2400" b="1" u="sng" dirty="0">
                <a:solidFill>
                  <a:srgbClr val="FFFF00"/>
                </a:solidFill>
                <a:effectLst>
                  <a:outerShdw blurRad="38100" dist="38100" dir="2700000" algn="tl">
                    <a:srgbClr val="000000">
                      <a:alpha val="43137"/>
                    </a:srgbClr>
                  </a:outerShdw>
                </a:effectLst>
                <a:latin typeface="Arial" panose="020B0604020202020204" pitchFamily="34" charset="0"/>
                <a:ea typeface="Times New Roman" panose="02020603050405020304" pitchFamily="18" charset="0"/>
              </a:rPr>
              <a:t>Sample Preparation and Analyses</a:t>
            </a:r>
            <a:endParaRPr lang="en-IN" sz="2400" b="1" u="sng" dirty="0">
              <a:solidFill>
                <a:srgbClr val="FFFF00"/>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endParaRPr>
          </a:p>
          <a:p>
            <a:pPr>
              <a:lnSpc>
                <a:spcPct val="107000"/>
              </a:lnSpc>
              <a:spcAft>
                <a:spcPts val="800"/>
              </a:spcAft>
            </a:pPr>
            <a:r>
              <a:rPr lang="en-IN" sz="2000" dirty="0">
                <a:effectLst/>
                <a:latin typeface="Calibri" panose="020F0502020204030204" pitchFamily="34" charset="0"/>
                <a:ea typeface="Times New Roman" panose="02020603050405020304" pitchFamily="18" charset="0"/>
                <a:cs typeface="Times New Roman" panose="02020603050405020304" pitchFamily="18" charset="0"/>
              </a:rPr>
              <a:t>All soil samples were air dried, pulverized and sieved through a 2 mm mesh size sieve and all soil properties were performed on &lt; 2 mm soil samples. </a:t>
            </a:r>
          </a:p>
          <a:p>
            <a:pPr>
              <a:lnSpc>
                <a:spcPct val="107000"/>
              </a:lnSpc>
              <a:spcAft>
                <a:spcPts val="800"/>
              </a:spcAft>
            </a:pPr>
            <a:r>
              <a:rPr lang="en-IN" sz="2000" dirty="0">
                <a:effectLst/>
                <a:latin typeface="Calibri" panose="020F0502020204030204" pitchFamily="34" charset="0"/>
                <a:ea typeface="Times New Roman" panose="02020603050405020304" pitchFamily="18" charset="0"/>
                <a:cs typeface="Times New Roman" panose="02020603050405020304" pitchFamily="18" charset="0"/>
              </a:rPr>
              <a:t>Soil pH was performed, organic matter was determined, and soil particle size analysis was done by appropriate methods. Metals were leached from soil samples by modifying the method as follows:</a:t>
            </a:r>
          </a:p>
          <a:p>
            <a:pPr>
              <a:lnSpc>
                <a:spcPct val="107000"/>
              </a:lnSpc>
              <a:spcAft>
                <a:spcPts val="800"/>
              </a:spcAft>
            </a:pPr>
            <a:r>
              <a:rPr lang="en-IN" sz="2400" dirty="0">
                <a:effectLst/>
                <a:latin typeface="Calibri" panose="020F0502020204030204" pitchFamily="34" charset="0"/>
                <a:ea typeface="Times New Roman" panose="02020603050405020304" pitchFamily="18" charset="0"/>
                <a:cs typeface="Times New Roman" panose="02020603050405020304" pitchFamily="18" charset="0"/>
              </a:rPr>
              <a:t> </a:t>
            </a:r>
            <a:r>
              <a:rPr lang="en-IN" sz="24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 </a:t>
            </a:r>
            <a:endParaRPr lang="en-IN" sz="2400" dirty="0"/>
          </a:p>
        </p:txBody>
      </p:sp>
      <p:pic>
        <p:nvPicPr>
          <p:cNvPr id="2052" name="Picture 4" descr="Which solution is used to dissolve gold? | EduRev Class 10 Question">
            <a:extLst>
              <a:ext uri="{FF2B5EF4-FFF2-40B4-BE49-F238E27FC236}">
                <a16:creationId xmlns:a16="http://schemas.microsoft.com/office/drawing/2014/main" id="{20CB4F0D-D48C-4068-BCF8-C1B8208481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63025" y="95918"/>
            <a:ext cx="2362200" cy="193357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F33BE8D7-F39D-43A6-9714-D3975AF74A86}"/>
              </a:ext>
            </a:extLst>
          </p:cNvPr>
          <p:cNvSpPr txBox="1"/>
          <p:nvPr/>
        </p:nvSpPr>
        <p:spPr>
          <a:xfrm>
            <a:off x="1009650" y="2350235"/>
            <a:ext cx="10248900" cy="3905428"/>
          </a:xfrm>
          <a:prstGeom prst="rect">
            <a:avLst/>
          </a:prstGeom>
          <a:noFill/>
        </p:spPr>
        <p:txBody>
          <a:bodyPr wrap="square">
            <a:spAutoFit/>
          </a:bodyPr>
          <a:lstStyle/>
          <a:p>
            <a:pPr algn="just">
              <a:lnSpc>
                <a:spcPct val="107000"/>
              </a:lnSpc>
              <a:spcAft>
                <a:spcPts val="800"/>
              </a:spcAft>
            </a:pPr>
            <a:r>
              <a:rPr lang="en-IN" sz="2000" dirty="0">
                <a:effectLst/>
                <a:latin typeface="Calibri" panose="020F0502020204030204" pitchFamily="34" charset="0"/>
                <a:ea typeface="Times New Roman" panose="02020603050405020304" pitchFamily="18" charset="0"/>
                <a:cs typeface="Times New Roman" panose="02020603050405020304" pitchFamily="18" charset="0"/>
              </a:rPr>
              <a:t>2 g of soil were placed in a previously acid washed 100 mL Pyrex beaker, then 12 mL of HCl + 4 mL of HNO3 were added to the beaker in the hood and immediately covered with a watch glass. This mixture gave rise to aqua regia, a strong oxidizing solution that produces nascent chlorine that converts all organic components (carbon and hydrogen) to carbon dioxide and water.</a:t>
            </a:r>
          </a:p>
          <a:p>
            <a:pPr algn="just">
              <a:lnSpc>
                <a:spcPct val="107000"/>
              </a:lnSpc>
              <a:spcAft>
                <a:spcPts val="800"/>
              </a:spcAft>
            </a:pPr>
            <a:r>
              <a:rPr lang="en-IN" sz="2000" dirty="0">
                <a:effectLst/>
                <a:latin typeface="Calibri" panose="020F0502020204030204" pitchFamily="34" charset="0"/>
                <a:ea typeface="Times New Roman" panose="02020603050405020304" pitchFamily="18" charset="0"/>
                <a:cs typeface="Times New Roman" panose="02020603050405020304" pitchFamily="18" charset="0"/>
              </a:rPr>
              <a:t> This was placed in a water bath (95 – 100°C) and refluxed for 2 hours with intermittent shaking every 20 minutes. The leachate was filtered using Whatman No.1 filter paper and made up in an appropriate standard flask. The leachate was stored in an acid washed plastic bottle and kept in the fridge at 4°C prior to analysis. This was repeated for all other soil samples. </a:t>
            </a:r>
          </a:p>
          <a:p>
            <a:pPr algn="just">
              <a:lnSpc>
                <a:spcPct val="107000"/>
              </a:lnSpc>
              <a:spcAft>
                <a:spcPts val="800"/>
              </a:spcAft>
            </a:pPr>
            <a:r>
              <a:rPr lang="en-IN" sz="2000" dirty="0">
                <a:effectLst/>
                <a:latin typeface="Calibri" panose="020F0502020204030204" pitchFamily="34" charset="0"/>
                <a:ea typeface="Times New Roman" panose="02020603050405020304" pitchFamily="18" charset="0"/>
                <a:cs typeface="Times New Roman" panose="02020603050405020304" pitchFamily="18" charset="0"/>
              </a:rPr>
              <a:t>Following the sequential extraction procedure, Pb and Cu were partitioned into five fractions. The procedure was carried out with an initial weight of 1 g. Deionized water was used to prepare all reagents for each step.</a:t>
            </a:r>
          </a:p>
        </p:txBody>
      </p:sp>
    </p:spTree>
    <p:extLst>
      <p:ext uri="{BB962C8B-B14F-4D97-AF65-F5344CB8AC3E}">
        <p14:creationId xmlns:p14="http://schemas.microsoft.com/office/powerpoint/2010/main" val="36242241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C9D91BE-53E1-4736-9E5C-674862FC79A5}"/>
              </a:ext>
            </a:extLst>
          </p:cNvPr>
          <p:cNvSpPr txBox="1"/>
          <p:nvPr/>
        </p:nvSpPr>
        <p:spPr>
          <a:xfrm>
            <a:off x="1143000" y="247918"/>
            <a:ext cx="4695694" cy="2492990"/>
          </a:xfrm>
          <a:prstGeom prst="rect">
            <a:avLst/>
          </a:prstGeom>
          <a:noFill/>
        </p:spPr>
        <p:txBody>
          <a:bodyPr wrap="square">
            <a:spAutoFit/>
          </a:bodyPr>
          <a:lstStyle/>
          <a:p>
            <a:pPr marL="342900" indent="-342900" algn="l">
              <a:buFont typeface="Arial" panose="020B0604020202020204" pitchFamily="34" charset="0"/>
              <a:buChar char="•"/>
            </a:pPr>
            <a:endParaRPr lang="en-US" sz="2000" b="0" i="0" dirty="0">
              <a:effectLst/>
              <a:latin typeface="Times New Roman" panose="02020603050405020304" pitchFamily="18" charset="0"/>
            </a:endParaRPr>
          </a:p>
          <a:p>
            <a:pPr algn="l"/>
            <a:r>
              <a:rPr lang="en-US" sz="2000" b="1" i="0" u="sng" dirty="0">
                <a:solidFill>
                  <a:srgbClr val="FFFF00"/>
                </a:solidFill>
                <a:effectLst>
                  <a:outerShdw blurRad="38100" dist="38100" dir="2700000" algn="tl">
                    <a:srgbClr val="000000">
                      <a:alpha val="43137"/>
                    </a:srgbClr>
                  </a:outerShdw>
                </a:effectLst>
                <a:latin typeface="+mj-lt"/>
              </a:rPr>
              <a:t>Concentration of Samples in the Soil.</a:t>
            </a:r>
          </a:p>
          <a:p>
            <a:pPr algn="l"/>
            <a:endParaRPr lang="en-US" sz="2000" b="0" i="0" dirty="0">
              <a:effectLst/>
              <a:latin typeface="Times New Roman" panose="02020603050405020304" pitchFamily="18" charset="0"/>
            </a:endParaRPr>
          </a:p>
          <a:p>
            <a:r>
              <a:rPr lang="en-US" sz="2000" b="0" i="0" dirty="0">
                <a:effectLst/>
                <a:latin typeface="Times New Roman" panose="02020603050405020304" pitchFamily="18" charset="0"/>
              </a:rPr>
              <a:t> </a:t>
            </a:r>
            <a:r>
              <a:rPr lang="en-US" sz="2400" b="0" i="0" dirty="0">
                <a:effectLst/>
                <a:latin typeface="Times New Roman" panose="02020603050405020304" pitchFamily="18" charset="0"/>
              </a:rPr>
              <a:t>Metal concentrations (mg/kg)</a:t>
            </a:r>
          </a:p>
          <a:p>
            <a:r>
              <a:rPr lang="en-US" sz="2400" b="0" i="0" dirty="0">
                <a:effectLst/>
                <a:latin typeface="Times New Roman" panose="02020603050405020304" pitchFamily="18" charset="0"/>
              </a:rPr>
              <a:t>The average metal concentrations </a:t>
            </a:r>
          </a:p>
          <a:p>
            <a:r>
              <a:rPr lang="en-US" sz="2400" b="0" i="0" dirty="0">
                <a:effectLst/>
                <a:latin typeface="Times New Roman" panose="02020603050405020304" pitchFamily="18" charset="0"/>
              </a:rPr>
              <a:t>generally followed the sequence </a:t>
            </a:r>
          </a:p>
          <a:p>
            <a:r>
              <a:rPr lang="en-US" sz="2400" b="0" i="0" dirty="0">
                <a:effectLst/>
                <a:latin typeface="Times New Roman" panose="02020603050405020304" pitchFamily="18" charset="0"/>
              </a:rPr>
              <a:t>Pb &gt; Cu &gt;&gt; Cr &gt; Ni &gt;&gt; Cd.</a:t>
            </a:r>
          </a:p>
        </p:txBody>
      </p:sp>
      <p:pic>
        <p:nvPicPr>
          <p:cNvPr id="7" name="Picture 6">
            <a:extLst>
              <a:ext uri="{FF2B5EF4-FFF2-40B4-BE49-F238E27FC236}">
                <a16:creationId xmlns:a16="http://schemas.microsoft.com/office/drawing/2014/main" id="{E8758497-D35B-4E77-B6EE-C63B99563094}"/>
              </a:ext>
            </a:extLst>
          </p:cNvPr>
          <p:cNvPicPr>
            <a:picLocks noChangeAspect="1"/>
          </p:cNvPicPr>
          <p:nvPr/>
        </p:nvPicPr>
        <p:blipFill>
          <a:blip r:embed="rId2"/>
          <a:stretch>
            <a:fillRect/>
          </a:stretch>
        </p:blipFill>
        <p:spPr>
          <a:xfrm>
            <a:off x="5838694" y="400319"/>
            <a:ext cx="5343656" cy="3142982"/>
          </a:xfrm>
          <a:prstGeom prst="rect">
            <a:avLst/>
          </a:prstGeom>
        </p:spPr>
      </p:pic>
      <p:sp>
        <p:nvSpPr>
          <p:cNvPr id="8" name="TextBox 7">
            <a:extLst>
              <a:ext uri="{FF2B5EF4-FFF2-40B4-BE49-F238E27FC236}">
                <a16:creationId xmlns:a16="http://schemas.microsoft.com/office/drawing/2014/main" id="{D2CACAAF-C43C-48E6-A602-849F773CD64F}"/>
              </a:ext>
            </a:extLst>
          </p:cNvPr>
          <p:cNvSpPr txBox="1"/>
          <p:nvPr/>
        </p:nvSpPr>
        <p:spPr>
          <a:xfrm>
            <a:off x="1009650" y="3276601"/>
            <a:ext cx="10353675" cy="3754874"/>
          </a:xfrm>
          <a:prstGeom prst="rect">
            <a:avLst/>
          </a:prstGeom>
          <a:noFill/>
        </p:spPr>
        <p:txBody>
          <a:bodyPr wrap="square">
            <a:spAutoFit/>
          </a:bodyPr>
          <a:lstStyle/>
          <a:p>
            <a:pPr algn="l"/>
            <a:r>
              <a:rPr lang="en-US" sz="2000" b="1" i="0" u="sng" dirty="0">
                <a:solidFill>
                  <a:srgbClr val="FFFF00"/>
                </a:solidFill>
                <a:effectLst>
                  <a:outerShdw blurRad="38100" dist="38100" dir="2700000" algn="tl">
                    <a:srgbClr val="000000">
                      <a:alpha val="43137"/>
                    </a:srgbClr>
                  </a:outerShdw>
                </a:effectLst>
                <a:latin typeface="arial" panose="020B0604020202020204" pitchFamily="34" charset="0"/>
              </a:rPr>
              <a:t>Results.</a:t>
            </a:r>
          </a:p>
          <a:p>
            <a:pPr marL="342900" indent="-342900" algn="l">
              <a:buFont typeface="Arial" panose="020B0604020202020204" pitchFamily="34" charset="0"/>
              <a:buChar char="•"/>
            </a:pPr>
            <a:r>
              <a:rPr lang="en-US" sz="2000" b="0" i="0" dirty="0">
                <a:effectLst/>
                <a:latin typeface="Times New Roman" panose="02020603050405020304" pitchFamily="18" charset="0"/>
              </a:rPr>
              <a:t>The results indicated enrichment in soil by all metals, especially Pb and Cu, which were many times higher compared with background concentrations. </a:t>
            </a:r>
          </a:p>
          <a:p>
            <a:pPr marL="342900" indent="-342900" algn="l">
              <a:buFont typeface="Arial" panose="020B0604020202020204" pitchFamily="34" charset="0"/>
              <a:buChar char="•"/>
            </a:pPr>
            <a:r>
              <a:rPr lang="en-US" sz="2000" b="0" i="0" dirty="0">
                <a:effectLst/>
                <a:latin typeface="Times New Roman" panose="02020603050405020304" pitchFamily="18" charset="0"/>
              </a:rPr>
              <a:t>Additionally, average Pb and Cu concentrations were higher than regulatory limits for soil set by selected countries across the globe. </a:t>
            </a:r>
          </a:p>
          <a:p>
            <a:pPr marL="342900" indent="-342900" algn="l">
              <a:buFont typeface="Arial" panose="020B0604020202020204" pitchFamily="34" charset="0"/>
              <a:buChar char="•"/>
            </a:pPr>
            <a:r>
              <a:rPr lang="en-US" sz="2000" b="0" i="0" dirty="0">
                <a:effectLst/>
                <a:latin typeface="Times New Roman" panose="02020603050405020304" pitchFamily="18" charset="0"/>
              </a:rPr>
              <a:t>Speciation studies indicated that about 65% and 88% of Pb and Cu, respectively, were liable to potential mobility with slight changes in natural conditions. </a:t>
            </a:r>
          </a:p>
          <a:p>
            <a:pPr marL="342900" indent="-342900" algn="l">
              <a:buFont typeface="Arial" panose="020B0604020202020204" pitchFamily="34" charset="0"/>
              <a:buChar char="•"/>
            </a:pPr>
            <a:r>
              <a:rPr lang="en-US" sz="2000" b="0" i="0" dirty="0">
                <a:effectLst/>
                <a:latin typeface="Times New Roman" panose="02020603050405020304" pitchFamily="18" charset="0"/>
              </a:rPr>
              <a:t>Other metal concentrations, although with higher concentrations compared with background levels, were within the permissible limits in soils accepted by many countries across the globe. </a:t>
            </a:r>
          </a:p>
          <a:p>
            <a:pPr marL="342900" indent="-342900" algn="l">
              <a:buFont typeface="Arial" panose="020B0604020202020204" pitchFamily="34" charset="0"/>
              <a:buChar char="•"/>
            </a:pPr>
            <a:r>
              <a:rPr lang="en-US" sz="2000" b="0" i="0" dirty="0">
                <a:effectLst/>
                <a:latin typeface="Times New Roman" panose="02020603050405020304" pitchFamily="18" charset="0"/>
              </a:rPr>
              <a:t>There were significant correlations between all metals, suggesting that they may have been released from a common source.</a:t>
            </a:r>
          </a:p>
          <a:p>
            <a:pPr marL="342900" indent="-342900" algn="l">
              <a:buFont typeface="Arial" panose="020B0604020202020204" pitchFamily="34" charset="0"/>
              <a:buChar char="•"/>
            </a:pPr>
            <a:endParaRPr lang="en-US" sz="1800" b="0" i="0" dirty="0">
              <a:effectLst/>
              <a:latin typeface="Times New Roman" panose="02020603050405020304" pitchFamily="18" charset="0"/>
            </a:endParaRPr>
          </a:p>
        </p:txBody>
      </p:sp>
    </p:spTree>
    <p:extLst>
      <p:ext uri="{BB962C8B-B14F-4D97-AF65-F5344CB8AC3E}">
        <p14:creationId xmlns:p14="http://schemas.microsoft.com/office/powerpoint/2010/main" val="15443276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D913251-5903-4F97-AC43-585DC63ADAE2}"/>
              </a:ext>
            </a:extLst>
          </p:cNvPr>
          <p:cNvSpPr txBox="1"/>
          <p:nvPr/>
        </p:nvSpPr>
        <p:spPr>
          <a:xfrm>
            <a:off x="1071562" y="107246"/>
            <a:ext cx="10048875" cy="6880923"/>
          </a:xfrm>
          <a:prstGeom prst="rect">
            <a:avLst/>
          </a:prstGeom>
          <a:noFill/>
        </p:spPr>
        <p:txBody>
          <a:bodyPr wrap="square">
            <a:spAutoFit/>
          </a:bodyPr>
          <a:lstStyle/>
          <a:p>
            <a:pPr marL="342900" indent="-342900">
              <a:lnSpc>
                <a:spcPct val="107000"/>
              </a:lnSpc>
              <a:spcAft>
                <a:spcPts val="800"/>
              </a:spcAft>
              <a:buFont typeface="Wingdings" panose="05000000000000000000" pitchFamily="2" charset="2"/>
              <a:buChar char="q"/>
            </a:pPr>
            <a:r>
              <a:rPr lang="en-IN" sz="2400" b="1" u="sng" dirty="0">
                <a:solidFill>
                  <a:srgbClr val="FFFF00"/>
                </a:solidFill>
                <a:effectLst>
                  <a:outerShdw blurRad="38100" dist="38100" dir="2700000" algn="tl">
                    <a:srgbClr val="000000">
                      <a:alpha val="43137"/>
                    </a:srgbClr>
                  </a:outerShdw>
                </a:effectLst>
                <a:latin typeface="Calibri" panose="020F0502020204030204" pitchFamily="34" charset="0"/>
                <a:ea typeface="Times New Roman" panose="02020603050405020304" pitchFamily="18" charset="0"/>
                <a:cs typeface="Times New Roman" panose="02020603050405020304" pitchFamily="18" charset="0"/>
              </a:rPr>
              <a:t>ILL EFFECTS ON HUMAN BEINGS</a:t>
            </a:r>
          </a:p>
          <a:p>
            <a:pPr marL="342900" indent="-342900">
              <a:lnSpc>
                <a:spcPct val="107000"/>
              </a:lnSpc>
              <a:spcAft>
                <a:spcPts val="800"/>
              </a:spcAft>
              <a:buFont typeface="Arial" panose="020B0604020202020204" pitchFamily="34" charset="0"/>
              <a:buChar char="•"/>
            </a:pPr>
            <a:r>
              <a:rPr lang="en-IN" sz="2400" dirty="0">
                <a:effectLst/>
                <a:latin typeface="Calibri" panose="020F0502020204030204" pitchFamily="34" charset="0"/>
                <a:ea typeface="Times New Roman" panose="02020603050405020304" pitchFamily="18" charset="0"/>
                <a:cs typeface="Times New Roman" panose="02020603050405020304" pitchFamily="18" charset="0"/>
              </a:rPr>
              <a:t>Humans are exposed to pollutants arising from crude e-waste management through dermal contact, inhalation of burning smoke/dust and dietary intake through contaminated water and food. </a:t>
            </a:r>
          </a:p>
          <a:p>
            <a:pPr marL="342900" indent="-342900">
              <a:lnSpc>
                <a:spcPct val="107000"/>
              </a:lnSpc>
              <a:spcAft>
                <a:spcPts val="800"/>
              </a:spcAft>
              <a:buFont typeface="Arial" panose="020B0604020202020204" pitchFamily="34" charset="0"/>
              <a:buChar char="•"/>
            </a:pPr>
            <a:r>
              <a:rPr lang="en-IN" sz="2400" dirty="0">
                <a:effectLst/>
                <a:latin typeface="Calibri" panose="020F0502020204030204" pitchFamily="34" charset="0"/>
                <a:ea typeface="Times New Roman" panose="02020603050405020304" pitchFamily="18" charset="0"/>
                <a:cs typeface="Times New Roman" panose="02020603050405020304" pitchFamily="18" charset="0"/>
              </a:rPr>
              <a:t>Children and adults (especially lactating mothers) working or living near crude e-waste recycling sites are at risk of health problems related to e-waste. Children are more vulnerable to the toxic effects of these contaminants due to their high gastrointestinal uptake of heavy metals. </a:t>
            </a:r>
            <a:endParaRPr lang="en-IN" sz="2400" dirty="0">
              <a:latin typeface="Calibri" panose="020F0502020204030204" pitchFamily="34" charset="0"/>
              <a:ea typeface="Times New Roman" panose="02020603050405020304" pitchFamily="18" charset="0"/>
              <a:cs typeface="Times New Roman" panose="02020603050405020304" pitchFamily="18" charset="0"/>
            </a:endParaRPr>
          </a:p>
          <a:p>
            <a:pPr marL="342900" indent="-342900">
              <a:lnSpc>
                <a:spcPct val="107000"/>
              </a:lnSpc>
              <a:spcAft>
                <a:spcPts val="800"/>
              </a:spcAft>
              <a:buFont typeface="Arial" panose="020B0604020202020204" pitchFamily="34" charset="0"/>
              <a:buChar char="•"/>
            </a:pPr>
            <a:r>
              <a:rPr lang="en-IN" sz="2400" dirty="0">
                <a:effectLst/>
                <a:latin typeface="Calibri" panose="020F0502020204030204" pitchFamily="34" charset="0"/>
                <a:ea typeface="Times New Roman" panose="02020603050405020304" pitchFamily="18" charset="0"/>
                <a:cs typeface="Times New Roman" panose="02020603050405020304" pitchFamily="18" charset="0"/>
              </a:rPr>
              <a:t>Increases in spontaneous abortions, premature births, and reduced birth weights in pregnant women exposed to heavy metals from e-waste sites have been documented.</a:t>
            </a:r>
          </a:p>
          <a:p>
            <a:pPr algn="l"/>
            <a:endParaRPr lang="en-US" sz="2400" b="1" i="0" u="sng" dirty="0">
              <a:solidFill>
                <a:srgbClr val="FFFF00"/>
              </a:solidFill>
              <a:effectLst>
                <a:outerShdw blurRad="38100" dist="38100" dir="2700000" algn="tl">
                  <a:srgbClr val="000000">
                    <a:alpha val="43137"/>
                  </a:srgbClr>
                </a:outerShdw>
              </a:effectLst>
              <a:latin typeface="arial" panose="020B0604020202020204" pitchFamily="34" charset="0"/>
            </a:endParaRPr>
          </a:p>
          <a:p>
            <a:pPr marL="342900" indent="-342900" algn="l">
              <a:buFont typeface="Wingdings" panose="05000000000000000000" pitchFamily="2" charset="2"/>
              <a:buChar char="q"/>
            </a:pPr>
            <a:r>
              <a:rPr lang="en-US" sz="2400" b="1" i="0" u="sng" dirty="0">
                <a:solidFill>
                  <a:srgbClr val="FFFF00"/>
                </a:solidFill>
                <a:effectLst>
                  <a:outerShdw blurRad="38100" dist="38100" dir="2700000" algn="tl">
                    <a:srgbClr val="000000">
                      <a:alpha val="43137"/>
                    </a:srgbClr>
                  </a:outerShdw>
                </a:effectLst>
                <a:latin typeface="arial" panose="020B0604020202020204" pitchFamily="34" charset="0"/>
              </a:rPr>
              <a:t>Conclusions.</a:t>
            </a:r>
          </a:p>
          <a:p>
            <a:pPr marL="342900" indent="-342900" algn="l">
              <a:buFont typeface="Arial" panose="020B0604020202020204" pitchFamily="34" charset="0"/>
              <a:buChar char="•"/>
            </a:pPr>
            <a:r>
              <a:rPr lang="en-US" sz="2800" b="0" i="0" dirty="0">
                <a:effectLst/>
                <a:latin typeface="Times New Roman" panose="02020603050405020304" pitchFamily="18" charset="0"/>
              </a:rPr>
              <a:t>Regulations guiding e-waste recycling activities in Nigeria are urgently needed, along with cleanup of soils around Ogun pa which are polluted by Pb and Cu.</a:t>
            </a:r>
          </a:p>
        </p:txBody>
      </p:sp>
    </p:spTree>
    <p:extLst>
      <p:ext uri="{BB962C8B-B14F-4D97-AF65-F5344CB8AC3E}">
        <p14:creationId xmlns:p14="http://schemas.microsoft.com/office/powerpoint/2010/main" val="23164863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39631348-253C-4524-858A-1346E82E264F}"/>
              </a:ext>
            </a:extLst>
          </p:cNvPr>
          <p:cNvSpPr/>
          <p:nvPr/>
        </p:nvSpPr>
        <p:spPr>
          <a:xfrm>
            <a:off x="190500" y="342899"/>
            <a:ext cx="10972800" cy="6305551"/>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7BDF59BE-3C96-46FA-A450-7A64C8742F2D}"/>
              </a:ext>
            </a:extLst>
          </p:cNvPr>
          <p:cNvSpPr txBox="1"/>
          <p:nvPr/>
        </p:nvSpPr>
        <p:spPr>
          <a:xfrm>
            <a:off x="1466850" y="342899"/>
            <a:ext cx="4914900" cy="830997"/>
          </a:xfrm>
          <a:prstGeom prst="rect">
            <a:avLst/>
          </a:prstGeom>
          <a:noFill/>
        </p:spPr>
        <p:txBody>
          <a:bodyPr wrap="square" rtlCol="0">
            <a:spAutoFit/>
          </a:bodyPr>
          <a:lstStyle/>
          <a:p>
            <a:pPr marL="685800" indent="-685800">
              <a:buFont typeface="Wingdings" panose="05000000000000000000" pitchFamily="2" charset="2"/>
              <a:buChar char="q"/>
            </a:pPr>
            <a:r>
              <a:rPr lang="en-IN" sz="4800" b="1" u="sng" dirty="0">
                <a:solidFill>
                  <a:srgbClr val="FFFF00"/>
                </a:solidFill>
                <a:effectLst>
                  <a:outerShdw blurRad="38100" dist="38100" dir="2700000" algn="tl">
                    <a:srgbClr val="000000">
                      <a:alpha val="43137"/>
                    </a:srgbClr>
                  </a:outerShdw>
                </a:effectLst>
              </a:rPr>
              <a:t>CONTENTS</a:t>
            </a:r>
          </a:p>
        </p:txBody>
      </p:sp>
      <p:sp>
        <p:nvSpPr>
          <p:cNvPr id="3" name="TextBox 2">
            <a:extLst>
              <a:ext uri="{FF2B5EF4-FFF2-40B4-BE49-F238E27FC236}">
                <a16:creationId xmlns:a16="http://schemas.microsoft.com/office/drawing/2014/main" id="{EA517127-617F-44DD-A1C4-D412321AC598}"/>
              </a:ext>
            </a:extLst>
          </p:cNvPr>
          <p:cNvSpPr txBox="1"/>
          <p:nvPr/>
        </p:nvSpPr>
        <p:spPr>
          <a:xfrm>
            <a:off x="1766887" y="1572071"/>
            <a:ext cx="9229725" cy="4678204"/>
          </a:xfrm>
          <a:prstGeom prst="rect">
            <a:avLst/>
          </a:prstGeom>
          <a:noFill/>
        </p:spPr>
        <p:txBody>
          <a:bodyPr wrap="square" rtlCol="0">
            <a:spAutoFit/>
          </a:bodyPr>
          <a:lstStyle/>
          <a:p>
            <a:pPr marL="285750" indent="-285750">
              <a:buFont typeface="Arial" panose="020B0604020202020204" pitchFamily="34" charset="0"/>
              <a:buChar char="•"/>
            </a:pPr>
            <a:r>
              <a:rPr lang="en-IN" sz="4000" dirty="0">
                <a:solidFill>
                  <a:srgbClr val="FFFF00"/>
                </a:solidFill>
              </a:rPr>
              <a:t>INTRODUCTION</a:t>
            </a:r>
          </a:p>
          <a:p>
            <a:pPr marL="285750" indent="-285750">
              <a:buFont typeface="Arial" panose="020B0604020202020204" pitchFamily="34" charset="0"/>
              <a:buChar char="•"/>
            </a:pPr>
            <a:r>
              <a:rPr lang="en-IN" sz="4000" dirty="0">
                <a:solidFill>
                  <a:srgbClr val="FFFF00"/>
                </a:solidFill>
              </a:rPr>
              <a:t>TYPES OF SOIL POLLUTION</a:t>
            </a:r>
          </a:p>
          <a:p>
            <a:pPr marL="285750" indent="-285750">
              <a:buFont typeface="Arial" panose="020B0604020202020204" pitchFamily="34" charset="0"/>
              <a:buChar char="•"/>
            </a:pPr>
            <a:r>
              <a:rPr lang="en-IN" sz="4000" dirty="0">
                <a:solidFill>
                  <a:srgbClr val="FFFF00"/>
                </a:solidFill>
              </a:rPr>
              <a:t>CAUSES</a:t>
            </a:r>
          </a:p>
          <a:p>
            <a:pPr marL="285750" indent="-285750">
              <a:buFont typeface="Arial" panose="020B0604020202020204" pitchFamily="34" charset="0"/>
              <a:buChar char="•"/>
            </a:pPr>
            <a:r>
              <a:rPr lang="en-IN" sz="4000" dirty="0">
                <a:solidFill>
                  <a:srgbClr val="FFFF00"/>
                </a:solidFill>
              </a:rPr>
              <a:t>EFFECTS</a:t>
            </a:r>
          </a:p>
          <a:p>
            <a:pPr marL="285750" indent="-285750">
              <a:buFont typeface="Arial" panose="020B0604020202020204" pitchFamily="34" charset="0"/>
              <a:buChar char="•"/>
            </a:pPr>
            <a:r>
              <a:rPr lang="en-IN" sz="4000" dirty="0">
                <a:solidFill>
                  <a:srgbClr val="FFFF00"/>
                </a:solidFill>
              </a:rPr>
              <a:t>CASE STUDY 1</a:t>
            </a:r>
          </a:p>
          <a:p>
            <a:pPr marL="285750" indent="-285750">
              <a:buFont typeface="Arial" panose="020B0604020202020204" pitchFamily="34" charset="0"/>
              <a:buChar char="•"/>
            </a:pPr>
            <a:r>
              <a:rPr lang="en-IN" sz="4000" dirty="0">
                <a:solidFill>
                  <a:srgbClr val="FFFF00"/>
                </a:solidFill>
              </a:rPr>
              <a:t>CASE STUDY 2 </a:t>
            </a:r>
          </a:p>
          <a:p>
            <a:pPr marL="285750" indent="-285750">
              <a:buFont typeface="Arial" panose="020B0604020202020204" pitchFamily="34" charset="0"/>
              <a:buChar char="•"/>
            </a:pPr>
            <a:r>
              <a:rPr lang="en-IN" sz="4000" dirty="0">
                <a:solidFill>
                  <a:srgbClr val="FFFF00"/>
                </a:solidFill>
              </a:rPr>
              <a:t>PREVENTIONS</a:t>
            </a:r>
          </a:p>
          <a:p>
            <a:pPr marL="285750" indent="-285750">
              <a:buFont typeface="Arial" panose="020B0604020202020204" pitchFamily="34" charset="0"/>
              <a:buChar char="•"/>
            </a:pPr>
            <a:endParaRPr lang="en-IN" dirty="0"/>
          </a:p>
        </p:txBody>
      </p:sp>
    </p:spTree>
    <p:extLst>
      <p:ext uri="{BB962C8B-B14F-4D97-AF65-F5344CB8AC3E}">
        <p14:creationId xmlns:p14="http://schemas.microsoft.com/office/powerpoint/2010/main" val="40339966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487033" y="442933"/>
            <a:ext cx="7809242" cy="1225200"/>
          </a:xfrm>
          <a:prstGeom prst="rect">
            <a:avLst/>
          </a:prstGeom>
        </p:spPr>
        <p:txBody>
          <a:bodyPr spcFirstLastPara="1" vert="horz" wrap="square" lIns="121900" tIns="121900" rIns="121900" bIns="121900" rtlCol="0" anchor="b" anchorCtr="0">
            <a:normAutofit/>
          </a:bodyPr>
          <a:lstStyle/>
          <a:p>
            <a:pPr marL="857250" indent="-857250" algn="ctr">
              <a:spcBef>
                <a:spcPts val="0"/>
              </a:spcBef>
              <a:buFont typeface="Wingdings" panose="05000000000000000000" pitchFamily="2" charset="2"/>
              <a:buChar char="v"/>
            </a:pPr>
            <a:r>
              <a:rPr lang="en" u="sng" dirty="0">
                <a:solidFill>
                  <a:srgbClr val="FFFF00"/>
                </a:solidFill>
                <a:effectLst>
                  <a:outerShdw blurRad="38100" dist="38100" dir="2700000" algn="tl">
                    <a:srgbClr val="000000">
                      <a:alpha val="43137"/>
                    </a:srgbClr>
                  </a:outerShdw>
                </a:effectLst>
              </a:rPr>
              <a:t>CASE STUDY-2</a:t>
            </a:r>
            <a:endParaRPr u="sng" dirty="0">
              <a:solidFill>
                <a:srgbClr val="FFFF00"/>
              </a:solidFill>
              <a:effectLst>
                <a:outerShdw blurRad="38100" dist="38100" dir="2700000" algn="tl">
                  <a:srgbClr val="000000">
                    <a:alpha val="43137"/>
                  </a:srgbClr>
                </a:outerShdw>
              </a:effectLst>
            </a:endParaRPr>
          </a:p>
        </p:txBody>
      </p:sp>
      <p:sp>
        <p:nvSpPr>
          <p:cNvPr id="55" name="Google Shape;55;p13"/>
          <p:cNvSpPr txBox="1">
            <a:spLocks noGrp="1"/>
          </p:cNvSpPr>
          <p:nvPr>
            <p:ph type="subTitle" idx="1"/>
          </p:nvPr>
        </p:nvSpPr>
        <p:spPr>
          <a:xfrm>
            <a:off x="914400" y="1799416"/>
            <a:ext cx="7962900" cy="1586400"/>
          </a:xfrm>
          <a:prstGeom prst="rect">
            <a:avLst/>
          </a:prstGeom>
        </p:spPr>
        <p:txBody>
          <a:bodyPr spcFirstLastPara="1" vert="horz" wrap="square" lIns="121900" tIns="121900" rIns="121900" bIns="121900" rtlCol="0" anchor="t" anchorCtr="0">
            <a:normAutofit fontScale="92500"/>
          </a:bodyPr>
          <a:lstStyle/>
          <a:p>
            <a:pPr marL="571500" indent="-571500" algn="ctr">
              <a:spcBef>
                <a:spcPts val="0"/>
              </a:spcBef>
              <a:spcAft>
                <a:spcPts val="0"/>
              </a:spcAft>
              <a:buFont typeface="Wingdings" panose="05000000000000000000" pitchFamily="2" charset="2"/>
              <a:buChar char="q"/>
            </a:pPr>
            <a:r>
              <a:rPr lang="en" sz="3600" b="1" u="sng" dirty="0">
                <a:solidFill>
                  <a:srgbClr val="FFFF00"/>
                </a:solidFill>
                <a:effectLst>
                  <a:outerShdw blurRad="38100" dist="38100" dir="2700000" algn="tl">
                    <a:srgbClr val="000000">
                      <a:alpha val="43137"/>
                    </a:srgbClr>
                  </a:outerShdw>
                </a:effectLst>
              </a:rPr>
              <a:t>Soil Pollution along Kalwa Bridge at Thane Creek of Maharashtra</a:t>
            </a:r>
            <a:endParaRPr sz="3600" b="1" u="sng" dirty="0">
              <a:solidFill>
                <a:srgbClr val="FFFF00"/>
              </a:solidFill>
              <a:effectLst>
                <a:outerShdw blurRad="38100" dist="38100" dir="2700000" algn="tl">
                  <a:srgbClr val="000000">
                    <a:alpha val="43137"/>
                  </a:srgbClr>
                </a:outerShdw>
              </a:effectLst>
            </a:endParaRPr>
          </a:p>
        </p:txBody>
      </p:sp>
      <p:pic>
        <p:nvPicPr>
          <p:cNvPr id="56" name="Google Shape;56;p13"/>
          <p:cNvPicPr preferRelativeResize="0"/>
          <p:nvPr/>
        </p:nvPicPr>
        <p:blipFill>
          <a:blip r:embed="rId3">
            <a:alphaModFix/>
          </a:blip>
          <a:stretch>
            <a:fillRect/>
          </a:stretch>
        </p:blipFill>
        <p:spPr>
          <a:xfrm>
            <a:off x="2119317" y="3622684"/>
            <a:ext cx="6340467" cy="302259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4"/>
          <p:cNvSpPr txBox="1">
            <a:spLocks noGrp="1"/>
          </p:cNvSpPr>
          <p:nvPr>
            <p:ph type="title"/>
          </p:nvPr>
        </p:nvSpPr>
        <p:spPr>
          <a:xfrm>
            <a:off x="1018867" y="90475"/>
            <a:ext cx="11360800" cy="942800"/>
          </a:xfrm>
          <a:prstGeom prst="rect">
            <a:avLst/>
          </a:prstGeom>
        </p:spPr>
        <p:txBody>
          <a:bodyPr spcFirstLastPara="1" vert="horz" wrap="square" lIns="121900" tIns="121900" rIns="121900" bIns="121900" rtlCol="0" anchor="t" anchorCtr="0">
            <a:normAutofit/>
          </a:bodyPr>
          <a:lstStyle/>
          <a:p>
            <a:pPr marL="571500" indent="-571500" algn="l">
              <a:buFont typeface="Wingdings" panose="05000000000000000000" pitchFamily="2" charset="2"/>
              <a:buChar char="v"/>
            </a:pPr>
            <a:r>
              <a:rPr lang="en" sz="4133" b="1" u="sng" dirty="0">
                <a:solidFill>
                  <a:srgbClr val="0000FF"/>
                </a:solidFill>
                <a:effectLst>
                  <a:outerShdw blurRad="38100" dist="38100" dir="2700000" algn="tl">
                    <a:srgbClr val="000000">
                      <a:alpha val="43137"/>
                    </a:srgbClr>
                  </a:outerShdw>
                </a:effectLst>
              </a:rPr>
              <a:t>SOIL SAMPLING</a:t>
            </a:r>
            <a:endParaRPr sz="4133" b="1" u="sng" dirty="0">
              <a:solidFill>
                <a:srgbClr val="0000FF"/>
              </a:solidFill>
              <a:effectLst>
                <a:outerShdw blurRad="38100" dist="38100" dir="2700000" algn="tl">
                  <a:srgbClr val="000000">
                    <a:alpha val="43137"/>
                  </a:srgbClr>
                </a:outerShdw>
              </a:effectLst>
            </a:endParaRPr>
          </a:p>
        </p:txBody>
      </p:sp>
      <p:sp>
        <p:nvSpPr>
          <p:cNvPr id="62" name="Google Shape;62;p14"/>
          <p:cNvSpPr txBox="1">
            <a:spLocks noGrp="1"/>
          </p:cNvSpPr>
          <p:nvPr>
            <p:ph type="body" idx="1"/>
          </p:nvPr>
        </p:nvSpPr>
        <p:spPr>
          <a:xfrm>
            <a:off x="1018867" y="1622358"/>
            <a:ext cx="11360800" cy="4555200"/>
          </a:xfrm>
          <a:prstGeom prst="rect">
            <a:avLst/>
          </a:prstGeom>
        </p:spPr>
        <p:txBody>
          <a:bodyPr spcFirstLastPara="1" vert="horz" wrap="square" lIns="121900" tIns="121900" rIns="121900" bIns="121900" rtlCol="0" anchor="t" anchorCtr="0">
            <a:normAutofit/>
          </a:bodyPr>
          <a:lstStyle/>
          <a:p>
            <a:pPr marL="457200" indent="-457200">
              <a:buFont typeface="Wingdings" panose="05000000000000000000" pitchFamily="2" charset="2"/>
              <a:buChar char="q"/>
            </a:pPr>
            <a:r>
              <a:rPr lang="en" sz="3467" i="1" u="sng" dirty="0">
                <a:solidFill>
                  <a:srgbClr val="3333FF"/>
                </a:solidFill>
              </a:rPr>
              <a:t>Eighty soil samples</a:t>
            </a:r>
            <a:r>
              <a:rPr lang="en" sz="3467" i="1" dirty="0">
                <a:solidFill>
                  <a:srgbClr val="3333FF"/>
                </a:solidFill>
              </a:rPr>
              <a:t> </a:t>
            </a:r>
            <a:r>
              <a:rPr lang="en" sz="3467" i="1" dirty="0">
                <a:solidFill>
                  <a:schemeClr val="dk1"/>
                </a:solidFill>
              </a:rPr>
              <a:t>were randomly collected along Kalwa bridge of Thane Creek for both dry and wet seasons and at different depths.</a:t>
            </a:r>
            <a:endParaRPr sz="3467" i="1" dirty="0">
              <a:solidFill>
                <a:schemeClr val="dk1"/>
              </a:solidFill>
            </a:endParaRPr>
          </a:p>
          <a:p>
            <a:pPr marL="457200" indent="-457200">
              <a:spcBef>
                <a:spcPts val="1600"/>
              </a:spcBef>
              <a:spcAft>
                <a:spcPts val="1600"/>
              </a:spcAft>
              <a:buFont typeface="Wingdings" panose="05000000000000000000" pitchFamily="2" charset="2"/>
              <a:buChar char="q"/>
            </a:pPr>
            <a:r>
              <a:rPr lang="en" sz="3467" i="1" dirty="0">
                <a:solidFill>
                  <a:schemeClr val="dk1"/>
                </a:solidFill>
              </a:rPr>
              <a:t>The soil samples were collected by </a:t>
            </a:r>
            <a:r>
              <a:rPr lang="en" sz="3467" i="1" u="sng" dirty="0">
                <a:solidFill>
                  <a:srgbClr val="3333FF"/>
                </a:solidFill>
              </a:rPr>
              <a:t>hand-pushing</a:t>
            </a:r>
            <a:r>
              <a:rPr lang="en" sz="3467" i="1" u="sng" dirty="0">
                <a:solidFill>
                  <a:schemeClr val="dk1"/>
                </a:solidFill>
              </a:rPr>
              <a:t> </a:t>
            </a:r>
            <a:r>
              <a:rPr lang="en" sz="3467" i="1" u="sng" dirty="0">
                <a:solidFill>
                  <a:srgbClr val="3333FF"/>
                </a:solidFill>
              </a:rPr>
              <a:t>plastic core tubes</a:t>
            </a:r>
            <a:r>
              <a:rPr lang="en" sz="3467" i="1" dirty="0">
                <a:solidFill>
                  <a:srgbClr val="3333FF"/>
                </a:solidFill>
              </a:rPr>
              <a:t> </a:t>
            </a:r>
            <a:r>
              <a:rPr lang="en" sz="3467" i="1" dirty="0">
                <a:solidFill>
                  <a:schemeClr val="dk1"/>
                </a:solidFill>
              </a:rPr>
              <a:t>(7 cm diameter) as far as possible into the soil.</a:t>
            </a:r>
            <a:endParaRPr sz="3467" i="1" dirty="0">
              <a:solidFill>
                <a:schemeClr val="dk1"/>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4" name="TextBox 3">
            <a:extLst>
              <a:ext uri="{FF2B5EF4-FFF2-40B4-BE49-F238E27FC236}">
                <a16:creationId xmlns:a16="http://schemas.microsoft.com/office/drawing/2014/main" id="{F31F618A-CDDA-41CC-9DCA-7B948757A924}"/>
              </a:ext>
            </a:extLst>
          </p:cNvPr>
          <p:cNvSpPr txBox="1"/>
          <p:nvPr/>
        </p:nvSpPr>
        <p:spPr>
          <a:xfrm>
            <a:off x="904875" y="266700"/>
            <a:ext cx="7286625" cy="707886"/>
          </a:xfrm>
          <a:prstGeom prst="rect">
            <a:avLst/>
          </a:prstGeom>
          <a:noFill/>
        </p:spPr>
        <p:txBody>
          <a:bodyPr wrap="square" rtlCol="0">
            <a:spAutoFit/>
          </a:bodyPr>
          <a:lstStyle/>
          <a:p>
            <a:pPr marL="285750" indent="-285750">
              <a:buFont typeface="Wingdings" panose="05000000000000000000" pitchFamily="2" charset="2"/>
              <a:buChar char="v"/>
            </a:pPr>
            <a:r>
              <a:rPr lang="en-IN" sz="4000" u="sng" dirty="0">
                <a:solidFill>
                  <a:srgbClr val="3333FF"/>
                </a:solidFill>
                <a:effectLst>
                  <a:outerShdw blurRad="38100" dist="38100" dir="2700000" algn="tl">
                    <a:srgbClr val="000000">
                      <a:alpha val="43137"/>
                    </a:srgbClr>
                  </a:outerShdw>
                </a:effectLst>
              </a:rPr>
              <a:t>SAMPLE  PREPARATION</a:t>
            </a:r>
          </a:p>
        </p:txBody>
      </p:sp>
      <p:sp>
        <p:nvSpPr>
          <p:cNvPr id="7" name="TextBox 6">
            <a:extLst>
              <a:ext uri="{FF2B5EF4-FFF2-40B4-BE49-F238E27FC236}">
                <a16:creationId xmlns:a16="http://schemas.microsoft.com/office/drawing/2014/main" id="{7BACC29B-0AAD-4696-B621-EB14C3A94712}"/>
              </a:ext>
            </a:extLst>
          </p:cNvPr>
          <p:cNvSpPr txBox="1"/>
          <p:nvPr/>
        </p:nvSpPr>
        <p:spPr>
          <a:xfrm>
            <a:off x="1047750" y="1362075"/>
            <a:ext cx="10877550" cy="4951099"/>
          </a:xfrm>
          <a:prstGeom prst="rect">
            <a:avLst/>
          </a:prstGeom>
          <a:noFill/>
        </p:spPr>
        <p:txBody>
          <a:bodyPr wrap="square" rtlCol="0">
            <a:spAutoFit/>
          </a:bodyPr>
          <a:lstStyle/>
          <a:p>
            <a:pPr marL="457200" indent="-457200">
              <a:lnSpc>
                <a:spcPct val="105000"/>
              </a:lnSpc>
              <a:buSzPts val="770"/>
              <a:buFont typeface="Wingdings" panose="05000000000000000000" pitchFamily="2" charset="2"/>
              <a:buChar char="q"/>
            </a:pPr>
            <a:r>
              <a:rPr lang="en-US" sz="3200" i="1" dirty="0">
                <a:solidFill>
                  <a:schemeClr val="bg1"/>
                </a:solidFill>
              </a:rPr>
              <a:t>Well-mixed samples of 2 g each were taken in 250 mL glass beakers and mixed with 8 mL of </a:t>
            </a:r>
            <a:r>
              <a:rPr lang="en-US" sz="3200" i="1" u="sng" dirty="0">
                <a:solidFill>
                  <a:schemeClr val="bg1"/>
                </a:solidFill>
              </a:rPr>
              <a:t>aqua regia(nitrohydrochloric acid)(mixture of HCl and nitric acid in 3:1 ratio) </a:t>
            </a:r>
            <a:r>
              <a:rPr lang="en-US" sz="3200" i="1" dirty="0">
                <a:solidFill>
                  <a:schemeClr val="bg1"/>
                </a:solidFill>
              </a:rPr>
              <a:t>on a sand bath for 2 h.</a:t>
            </a:r>
          </a:p>
          <a:p>
            <a:pPr marL="457200" indent="-457200">
              <a:lnSpc>
                <a:spcPct val="105000"/>
              </a:lnSpc>
              <a:spcBef>
                <a:spcPts val="1600"/>
              </a:spcBef>
              <a:buSzPts val="770"/>
              <a:buFont typeface="Wingdings" panose="05000000000000000000" pitchFamily="2" charset="2"/>
              <a:buChar char="q"/>
            </a:pPr>
            <a:r>
              <a:rPr lang="en-US" sz="3200" i="1" dirty="0">
                <a:solidFill>
                  <a:schemeClr val="bg1"/>
                </a:solidFill>
              </a:rPr>
              <a:t>After evaporation to near dryness, the samples were dissolved with 10 mL of </a:t>
            </a:r>
            <a:r>
              <a:rPr lang="en-US" sz="3200" i="1" u="sng" dirty="0">
                <a:solidFill>
                  <a:schemeClr val="bg1"/>
                </a:solidFill>
              </a:rPr>
              <a:t>2% nitric acid, </a:t>
            </a:r>
            <a:r>
              <a:rPr lang="en-US" sz="3200" i="1" dirty="0">
                <a:solidFill>
                  <a:schemeClr val="bg1"/>
                </a:solidFill>
              </a:rPr>
              <a:t>filtered through </a:t>
            </a:r>
            <a:r>
              <a:rPr lang="en-US" sz="3200" i="1" u="sng" dirty="0">
                <a:solidFill>
                  <a:schemeClr val="bg1"/>
                </a:solidFill>
              </a:rPr>
              <a:t>Whatman’s No.1 filter paper </a:t>
            </a:r>
            <a:r>
              <a:rPr lang="en-US" sz="3200" i="1" dirty="0">
                <a:solidFill>
                  <a:schemeClr val="bg1"/>
                </a:solidFill>
              </a:rPr>
              <a:t>and then diluted with deionized water to give final volumes depending on the suspected level of the metals.</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4" name="Google Shape;74;p16"/>
          <p:cNvSpPr txBox="1">
            <a:spLocks noGrp="1"/>
          </p:cNvSpPr>
          <p:nvPr>
            <p:ph type="body" idx="1"/>
          </p:nvPr>
        </p:nvSpPr>
        <p:spPr>
          <a:xfrm>
            <a:off x="1000125" y="1114433"/>
            <a:ext cx="11191875" cy="5600800"/>
          </a:xfrm>
          <a:prstGeom prst="rect">
            <a:avLst/>
          </a:prstGeom>
        </p:spPr>
        <p:txBody>
          <a:bodyPr spcFirstLastPara="1" vert="horz" wrap="square" lIns="121900" tIns="121900" rIns="121900" bIns="121900" rtlCol="0" anchor="t" anchorCtr="0">
            <a:normAutofit fontScale="85000" lnSpcReduction="20000"/>
          </a:bodyPr>
          <a:lstStyle/>
          <a:p>
            <a:pPr marL="0" indent="0">
              <a:buNone/>
            </a:pPr>
            <a:r>
              <a:rPr lang="en-US" sz="3600" i="1" dirty="0">
                <a:solidFill>
                  <a:schemeClr val="dk1"/>
                </a:solidFill>
              </a:rPr>
              <a:t>H</a:t>
            </a:r>
            <a:r>
              <a:rPr lang="en" sz="3600" i="1" dirty="0">
                <a:solidFill>
                  <a:schemeClr val="dk1"/>
                </a:solidFill>
              </a:rPr>
              <a:t>eavy metal pollution alters the composition and activity of soil microbial communities.</a:t>
            </a:r>
          </a:p>
          <a:p>
            <a:pPr marL="0" indent="0">
              <a:buNone/>
            </a:pPr>
            <a:endParaRPr lang="en-US" sz="3600" i="1" dirty="0">
              <a:solidFill>
                <a:schemeClr val="dk1"/>
              </a:solidFill>
            </a:endParaRPr>
          </a:p>
          <a:p>
            <a:pPr marL="0" indent="0">
              <a:buNone/>
            </a:pPr>
            <a:r>
              <a:rPr lang="en-US" sz="3600" i="1" dirty="0">
                <a:solidFill>
                  <a:schemeClr val="dk1"/>
                </a:solidFill>
              </a:rPr>
              <a:t>M</a:t>
            </a:r>
            <a:r>
              <a:rPr lang="en" sz="3600" i="1" dirty="0">
                <a:solidFill>
                  <a:schemeClr val="dk1"/>
                </a:solidFill>
              </a:rPr>
              <a:t>ost commonly heavy metals are arsenic(As),Zinc(Zn),cadmium(Cd),coppper(Cu),Mercury(Hg).</a:t>
            </a:r>
          </a:p>
          <a:p>
            <a:pPr marL="0" indent="0">
              <a:buNone/>
            </a:pPr>
            <a:endParaRPr lang="en" sz="3600" i="1" dirty="0">
              <a:solidFill>
                <a:schemeClr val="dk1"/>
              </a:solidFill>
            </a:endParaRPr>
          </a:p>
          <a:p>
            <a:pPr marL="0" indent="0">
              <a:buNone/>
            </a:pPr>
            <a:r>
              <a:rPr lang="en" sz="3600" i="1" dirty="0">
                <a:solidFill>
                  <a:schemeClr val="dk1"/>
                </a:solidFill>
              </a:rPr>
              <a:t>Cd is considered to be one of the most toxic metal pollutants due to its its high mobility(especially in the soil having acidic ph value).</a:t>
            </a:r>
          </a:p>
          <a:p>
            <a:pPr marL="0" indent="0">
              <a:buNone/>
            </a:pPr>
            <a:endParaRPr lang="en" sz="3600" i="1" dirty="0">
              <a:solidFill>
                <a:schemeClr val="dk1"/>
              </a:solidFill>
            </a:endParaRPr>
          </a:p>
          <a:p>
            <a:pPr marL="0" indent="0">
              <a:buNone/>
            </a:pPr>
            <a:r>
              <a:rPr lang="en" sz="3600" i="1" u="sng" dirty="0">
                <a:solidFill>
                  <a:schemeClr val="dk1"/>
                </a:solidFill>
              </a:rPr>
              <a:t>  </a:t>
            </a:r>
            <a:endParaRPr sz="3600" i="1" u="sng" dirty="0">
              <a:solidFill>
                <a:schemeClr val="dk1"/>
              </a:solidFill>
            </a:endParaRPr>
          </a:p>
        </p:txBody>
      </p:sp>
      <p:sp>
        <p:nvSpPr>
          <p:cNvPr id="4" name="TextBox 3">
            <a:extLst>
              <a:ext uri="{FF2B5EF4-FFF2-40B4-BE49-F238E27FC236}">
                <a16:creationId xmlns:a16="http://schemas.microsoft.com/office/drawing/2014/main" id="{95A20857-46D7-4514-9BE3-B45A3E0220F3}"/>
              </a:ext>
            </a:extLst>
          </p:cNvPr>
          <p:cNvSpPr txBox="1"/>
          <p:nvPr/>
        </p:nvSpPr>
        <p:spPr>
          <a:xfrm>
            <a:off x="933450" y="142767"/>
            <a:ext cx="7591425" cy="707886"/>
          </a:xfrm>
          <a:prstGeom prst="rect">
            <a:avLst/>
          </a:prstGeom>
          <a:noFill/>
        </p:spPr>
        <p:txBody>
          <a:bodyPr wrap="square" rtlCol="0">
            <a:spAutoFit/>
          </a:bodyPr>
          <a:lstStyle/>
          <a:p>
            <a:pPr marL="285750" indent="-285750">
              <a:buFont typeface="Wingdings" panose="05000000000000000000" pitchFamily="2" charset="2"/>
              <a:buChar char="v"/>
            </a:pPr>
            <a:r>
              <a:rPr lang="en" sz="4000" b="1" u="sng" dirty="0">
                <a:solidFill>
                  <a:srgbClr val="0000FF"/>
                </a:solidFill>
                <a:effectLst>
                  <a:outerShdw blurRad="38100" dist="38100" dir="2700000" algn="tl">
                    <a:srgbClr val="000000">
                      <a:alpha val="43137"/>
                    </a:srgbClr>
                  </a:outerShdw>
                </a:effectLst>
              </a:rPr>
              <a:t>HEAVY METAL ANALYSIS</a:t>
            </a:r>
            <a:endParaRPr lang="en-IN" sz="4000" u="sng" dirty="0">
              <a:effectLst>
                <a:outerShdw blurRad="38100" dist="38100" dir="2700000" algn="tl">
                  <a:srgbClr val="000000">
                    <a:alpha val="43137"/>
                  </a:srgbClr>
                </a:outerShdw>
              </a:effectLst>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7"/>
          <p:cNvSpPr txBox="1">
            <a:spLocks noGrp="1"/>
          </p:cNvSpPr>
          <p:nvPr>
            <p:ph type="title"/>
          </p:nvPr>
        </p:nvSpPr>
        <p:spPr>
          <a:xfrm>
            <a:off x="923924" y="1743067"/>
            <a:ext cx="10852475" cy="2586000"/>
          </a:xfrm>
          <a:prstGeom prst="rect">
            <a:avLst/>
          </a:prstGeom>
        </p:spPr>
        <p:txBody>
          <a:bodyPr spcFirstLastPara="1" vert="horz" wrap="square" lIns="121900" tIns="121900" rIns="121900" bIns="121900" rtlCol="0" anchor="ctr" anchorCtr="0">
            <a:noAutofit/>
          </a:bodyPr>
          <a:lstStyle/>
          <a:p>
            <a:pPr>
              <a:buSzPts val="990"/>
            </a:pPr>
            <a:r>
              <a:rPr lang="en" sz="5387" dirty="0">
                <a:solidFill>
                  <a:srgbClr val="980000"/>
                </a:solidFill>
              </a:rPr>
              <a:t>Average values of three replicates were taken for each determination. </a:t>
            </a:r>
            <a:endParaRPr sz="5387" dirty="0">
              <a:solidFill>
                <a:srgbClr val="980000"/>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8"/>
          <p:cNvSpPr txBox="1">
            <a:spLocks noGrp="1"/>
          </p:cNvSpPr>
          <p:nvPr>
            <p:ph type="title"/>
          </p:nvPr>
        </p:nvSpPr>
        <p:spPr>
          <a:xfrm>
            <a:off x="415600" y="23000"/>
            <a:ext cx="11360800" cy="1122400"/>
          </a:xfrm>
          <a:prstGeom prst="rect">
            <a:avLst/>
          </a:prstGeom>
        </p:spPr>
        <p:txBody>
          <a:bodyPr spcFirstLastPara="1" vert="horz" wrap="square" lIns="121900" tIns="121900" rIns="121900" bIns="121900" rtlCol="0" anchor="ctr" anchorCtr="0">
            <a:noAutofit/>
          </a:bodyPr>
          <a:lstStyle/>
          <a:p>
            <a:r>
              <a:rPr lang="en" sz="6133" b="1" u="sng" dirty="0">
                <a:solidFill>
                  <a:srgbClr val="85200C"/>
                </a:solidFill>
                <a:effectLst>
                  <a:outerShdw blurRad="38100" dist="38100" dir="2700000" algn="tl">
                    <a:srgbClr val="000000">
                      <a:alpha val="43137"/>
                    </a:srgbClr>
                  </a:outerShdw>
                </a:effectLst>
              </a:rPr>
              <a:t>RESULTS</a:t>
            </a:r>
            <a:endParaRPr sz="6133" b="1" u="sng" dirty="0">
              <a:solidFill>
                <a:srgbClr val="85200C"/>
              </a:solidFill>
              <a:effectLst>
                <a:outerShdw blurRad="38100" dist="38100" dir="2700000" algn="tl">
                  <a:srgbClr val="000000">
                    <a:alpha val="43137"/>
                  </a:srgbClr>
                </a:outerShdw>
              </a:effectLst>
            </a:endParaRPr>
          </a:p>
        </p:txBody>
      </p:sp>
      <p:pic>
        <p:nvPicPr>
          <p:cNvPr id="3" name="Picture 2">
            <a:extLst>
              <a:ext uri="{FF2B5EF4-FFF2-40B4-BE49-F238E27FC236}">
                <a16:creationId xmlns:a16="http://schemas.microsoft.com/office/drawing/2014/main" id="{530CE884-39A8-4A7A-8211-771B35CFC5D0}"/>
              </a:ext>
            </a:extLst>
          </p:cNvPr>
          <p:cNvPicPr>
            <a:picLocks noChangeAspect="1"/>
          </p:cNvPicPr>
          <p:nvPr/>
        </p:nvPicPr>
        <p:blipFill>
          <a:blip r:embed="rId3"/>
          <a:stretch>
            <a:fillRect/>
          </a:stretch>
        </p:blipFill>
        <p:spPr>
          <a:xfrm>
            <a:off x="1002982" y="1145400"/>
            <a:ext cx="11189018" cy="4891374"/>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19"/>
          <p:cNvSpPr txBox="1">
            <a:spLocks noGrp="1"/>
          </p:cNvSpPr>
          <p:nvPr>
            <p:ph type="title"/>
          </p:nvPr>
        </p:nvSpPr>
        <p:spPr>
          <a:xfrm>
            <a:off x="415600" y="23000"/>
            <a:ext cx="11360800" cy="1122400"/>
          </a:xfrm>
          <a:prstGeom prst="rect">
            <a:avLst/>
          </a:prstGeom>
        </p:spPr>
        <p:txBody>
          <a:bodyPr spcFirstLastPara="1" vert="horz" wrap="square" lIns="121900" tIns="121900" rIns="121900" bIns="121900" rtlCol="0" anchor="ctr" anchorCtr="0">
            <a:noAutofit/>
          </a:bodyPr>
          <a:lstStyle/>
          <a:p>
            <a:r>
              <a:rPr lang="en" sz="6667" b="1" u="sng" dirty="0">
                <a:solidFill>
                  <a:srgbClr val="CC0000"/>
                </a:solidFill>
                <a:effectLst>
                  <a:outerShdw blurRad="38100" dist="38100" dir="2700000" algn="tl">
                    <a:srgbClr val="000000">
                      <a:alpha val="43137"/>
                    </a:srgbClr>
                  </a:outerShdw>
                </a:effectLst>
              </a:rPr>
              <a:t>CONCLUSION</a:t>
            </a:r>
            <a:endParaRPr sz="6667" b="1" u="sng" dirty="0">
              <a:solidFill>
                <a:srgbClr val="CC0000"/>
              </a:solidFill>
              <a:effectLst>
                <a:outerShdw blurRad="38100" dist="38100" dir="2700000" algn="tl">
                  <a:srgbClr val="000000">
                    <a:alpha val="43137"/>
                  </a:srgbClr>
                </a:outerShdw>
              </a:effectLst>
            </a:endParaRPr>
          </a:p>
        </p:txBody>
      </p:sp>
      <p:sp>
        <p:nvSpPr>
          <p:cNvPr id="91" name="Google Shape;91;p19"/>
          <p:cNvSpPr txBox="1"/>
          <p:nvPr/>
        </p:nvSpPr>
        <p:spPr>
          <a:xfrm>
            <a:off x="923925" y="1212075"/>
            <a:ext cx="11268075" cy="5400669"/>
          </a:xfrm>
          <a:prstGeom prst="rect">
            <a:avLst/>
          </a:prstGeom>
          <a:noFill/>
          <a:ln>
            <a:noFill/>
          </a:ln>
        </p:spPr>
        <p:txBody>
          <a:bodyPr spcFirstLastPara="1" wrap="square" lIns="121900" tIns="121900" rIns="121900" bIns="121900" anchor="t" anchorCtr="0">
            <a:spAutoFit/>
          </a:bodyPr>
          <a:lstStyle/>
          <a:p>
            <a:pPr>
              <a:lnSpc>
                <a:spcPct val="91064"/>
              </a:lnSpc>
              <a:buClr>
                <a:schemeClr val="dk1"/>
              </a:buClr>
              <a:buSzPts val="1100"/>
            </a:pPr>
            <a:r>
              <a:rPr lang="en" sz="3333" dirty="0">
                <a:solidFill>
                  <a:schemeClr val="dk1"/>
                </a:solidFill>
              </a:rPr>
              <a:t>The experimental data on the soil pollution status along the Kalwa bridge of Thane creek suggest a need to implement common objectives, compatitable policies and programmes for improvement in the industrial waste water treatment methods. The high level of pollution along the creek area also suggest a need of consistent, internationally recognized data driven strategy to assess the quality of aquatic body and generation of international standards for evaluation of contamination levels. If the present conditions continue for a long period, the Thane creek area may soon become ecologically inactive.</a:t>
            </a:r>
            <a:endParaRPr sz="3333" dirty="0">
              <a:solidFill>
                <a:schemeClr val="dk1"/>
              </a:solidFill>
            </a:endParaRPr>
          </a:p>
          <a:p>
            <a:endParaRPr sz="133"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C8B118-BC19-487B-B2E9-6CE892C4082F}"/>
              </a:ext>
            </a:extLst>
          </p:cNvPr>
          <p:cNvSpPr>
            <a:spLocks noGrp="1"/>
          </p:cNvSpPr>
          <p:nvPr>
            <p:ph type="title"/>
          </p:nvPr>
        </p:nvSpPr>
        <p:spPr>
          <a:xfrm>
            <a:off x="670560" y="213360"/>
            <a:ext cx="9930059" cy="1077229"/>
          </a:xfrm>
        </p:spPr>
        <p:txBody>
          <a:bodyPr/>
          <a:lstStyle/>
          <a:p>
            <a:r>
              <a:rPr lang="en-US" u="sng" dirty="0">
                <a:solidFill>
                  <a:srgbClr val="FFFF00"/>
                </a:solidFill>
                <a:effectLst>
                  <a:outerShdw blurRad="38100" dist="38100" dir="2700000" algn="tl">
                    <a:srgbClr val="000000">
                      <a:alpha val="43137"/>
                    </a:srgbClr>
                  </a:outerShdw>
                </a:effectLst>
              </a:rPr>
              <a:t>WAYS OF PREVENTING SOIL POLLUTION</a:t>
            </a:r>
            <a:endParaRPr lang="en-IN" u="sng" dirty="0">
              <a:solidFill>
                <a:srgbClr val="FFFF00"/>
              </a:solidFill>
              <a:effectLst>
                <a:outerShdw blurRad="38100" dist="38100" dir="2700000" algn="tl">
                  <a:srgbClr val="000000">
                    <a:alpha val="43137"/>
                  </a:srgbClr>
                </a:outerShdw>
              </a:effectLst>
            </a:endParaRPr>
          </a:p>
        </p:txBody>
      </p:sp>
      <p:sp>
        <p:nvSpPr>
          <p:cNvPr id="3" name="Content Placeholder 2">
            <a:extLst>
              <a:ext uri="{FF2B5EF4-FFF2-40B4-BE49-F238E27FC236}">
                <a16:creationId xmlns:a16="http://schemas.microsoft.com/office/drawing/2014/main" id="{BF73517A-498E-44B1-AB48-559F9994E915}"/>
              </a:ext>
            </a:extLst>
          </p:cNvPr>
          <p:cNvSpPr>
            <a:spLocks noGrp="1"/>
          </p:cNvSpPr>
          <p:nvPr>
            <p:ph idx="1"/>
          </p:nvPr>
        </p:nvSpPr>
        <p:spPr>
          <a:xfrm>
            <a:off x="955040" y="751974"/>
            <a:ext cx="6370320" cy="5994400"/>
          </a:xfrm>
        </p:spPr>
        <p:txBody>
          <a:bodyPr>
            <a:normAutofit/>
          </a:bodyPr>
          <a:lstStyle/>
          <a:p>
            <a:r>
              <a:rPr lang="en-US" dirty="0">
                <a:solidFill>
                  <a:srgbClr val="00B0F0"/>
                </a:solidFill>
              </a:rPr>
              <a:t>1)</a:t>
            </a:r>
            <a:r>
              <a:rPr lang="en-US" dirty="0"/>
              <a:t> Proper Treatment of the Solid Waste</a:t>
            </a:r>
          </a:p>
          <a:p>
            <a:r>
              <a:rPr lang="en-US" dirty="0">
                <a:solidFill>
                  <a:srgbClr val="FF0000"/>
                </a:solidFill>
              </a:rPr>
              <a:t>2)</a:t>
            </a:r>
            <a:r>
              <a:rPr lang="en-US" dirty="0"/>
              <a:t> Reduction of Toxic Chemicals</a:t>
            </a:r>
          </a:p>
          <a:p>
            <a:r>
              <a:rPr lang="en-US" dirty="0">
                <a:solidFill>
                  <a:srgbClr val="FFFF00"/>
                </a:solidFill>
              </a:rPr>
              <a:t>3) </a:t>
            </a:r>
            <a:r>
              <a:rPr lang="en-US" dirty="0"/>
              <a:t>three R’s: Reduce, Reuse, and Recycle </a:t>
            </a:r>
          </a:p>
          <a:p>
            <a:r>
              <a:rPr lang="en-US" dirty="0">
                <a:solidFill>
                  <a:srgbClr val="C00000"/>
                </a:solidFill>
              </a:rPr>
              <a:t>4) </a:t>
            </a:r>
            <a:r>
              <a:rPr lang="en-US" dirty="0"/>
              <a:t>Use of pesticides should be minimized.</a:t>
            </a:r>
          </a:p>
          <a:p>
            <a:r>
              <a:rPr lang="en-US" dirty="0">
                <a:solidFill>
                  <a:srgbClr val="00B050"/>
                </a:solidFill>
              </a:rPr>
              <a:t>5) </a:t>
            </a:r>
            <a:r>
              <a:rPr lang="en-US" dirty="0"/>
              <a:t>Use of fertilizers should be judicious.</a:t>
            </a:r>
          </a:p>
          <a:p>
            <a:r>
              <a:rPr lang="en-US" dirty="0">
                <a:solidFill>
                  <a:srgbClr val="FFC000"/>
                </a:solidFill>
              </a:rPr>
              <a:t>6) </a:t>
            </a:r>
            <a:r>
              <a:rPr lang="en-US" dirty="0"/>
              <a:t>Cropping techniques should be improved to prevent growth of weeds.</a:t>
            </a:r>
          </a:p>
          <a:p>
            <a:r>
              <a:rPr lang="en-US" dirty="0">
                <a:solidFill>
                  <a:srgbClr val="FF0000"/>
                </a:solidFill>
              </a:rPr>
              <a:t>7) </a:t>
            </a:r>
            <a:r>
              <a:rPr lang="en-US" dirty="0"/>
              <a:t>Special pits should be selected for dumping wastes.</a:t>
            </a:r>
          </a:p>
          <a:p>
            <a:r>
              <a:rPr lang="en-US" dirty="0">
                <a:solidFill>
                  <a:srgbClr val="FFFF00"/>
                </a:solidFill>
              </a:rPr>
              <a:t>8) </a:t>
            </a:r>
            <a:r>
              <a:rPr lang="en-US" dirty="0"/>
              <a:t>Controlled grazing and forest management.</a:t>
            </a:r>
            <a:endParaRPr lang="en-IN" dirty="0"/>
          </a:p>
        </p:txBody>
      </p:sp>
      <p:pic>
        <p:nvPicPr>
          <p:cNvPr id="5" name="Picture 4">
            <a:extLst>
              <a:ext uri="{FF2B5EF4-FFF2-40B4-BE49-F238E27FC236}">
                <a16:creationId xmlns:a16="http://schemas.microsoft.com/office/drawing/2014/main" id="{B4F8DDF7-4756-4F58-A461-740B5975F7AF}"/>
              </a:ext>
            </a:extLst>
          </p:cNvPr>
          <p:cNvPicPr>
            <a:picLocks noChangeAspect="1"/>
          </p:cNvPicPr>
          <p:nvPr/>
        </p:nvPicPr>
        <p:blipFill>
          <a:blip r:embed="rId2"/>
          <a:stretch>
            <a:fillRect/>
          </a:stretch>
        </p:blipFill>
        <p:spPr>
          <a:xfrm>
            <a:off x="7402900" y="863600"/>
            <a:ext cx="4789100" cy="5994400"/>
          </a:xfrm>
          <a:prstGeom prst="rect">
            <a:avLst/>
          </a:prstGeom>
        </p:spPr>
      </p:pic>
    </p:spTree>
    <p:extLst>
      <p:ext uri="{BB962C8B-B14F-4D97-AF65-F5344CB8AC3E}">
        <p14:creationId xmlns:p14="http://schemas.microsoft.com/office/powerpoint/2010/main" val="25361048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D4F335-BE69-4ED4-B2BF-8906133209F9}"/>
              </a:ext>
            </a:extLst>
          </p:cNvPr>
          <p:cNvSpPr>
            <a:spLocks noGrp="1"/>
          </p:cNvSpPr>
          <p:nvPr>
            <p:ph type="title"/>
          </p:nvPr>
        </p:nvSpPr>
        <p:spPr>
          <a:xfrm>
            <a:off x="-2153232" y="137496"/>
            <a:ext cx="7958331" cy="1077229"/>
          </a:xfrm>
        </p:spPr>
        <p:txBody>
          <a:bodyPr/>
          <a:lstStyle/>
          <a:p>
            <a:r>
              <a:rPr lang="en-IN" u="sng" dirty="0">
                <a:solidFill>
                  <a:srgbClr val="FF0000"/>
                </a:solidFill>
                <a:effectLst>
                  <a:outerShdw blurRad="38100" dist="38100" dir="2700000" algn="tl">
                    <a:srgbClr val="000000">
                      <a:alpha val="43137"/>
                    </a:srgbClr>
                  </a:outerShdw>
                </a:effectLst>
              </a:rPr>
              <a:t>Control of Soil Pollution:</a:t>
            </a:r>
          </a:p>
        </p:txBody>
      </p:sp>
      <p:sp>
        <p:nvSpPr>
          <p:cNvPr id="3" name="Content Placeholder 2">
            <a:extLst>
              <a:ext uri="{FF2B5EF4-FFF2-40B4-BE49-F238E27FC236}">
                <a16:creationId xmlns:a16="http://schemas.microsoft.com/office/drawing/2014/main" id="{C1F78530-6AC3-4B07-A55B-E4194F2A3539}"/>
              </a:ext>
            </a:extLst>
          </p:cNvPr>
          <p:cNvSpPr>
            <a:spLocks noGrp="1"/>
          </p:cNvSpPr>
          <p:nvPr>
            <p:ph idx="1"/>
          </p:nvPr>
        </p:nvSpPr>
        <p:spPr>
          <a:xfrm>
            <a:off x="985439" y="676110"/>
            <a:ext cx="6919041" cy="6044394"/>
          </a:xfrm>
        </p:spPr>
        <p:txBody>
          <a:bodyPr>
            <a:normAutofit fontScale="85000" lnSpcReduction="20000"/>
          </a:bodyPr>
          <a:lstStyle/>
          <a:p>
            <a:r>
              <a:rPr lang="en-US" dirty="0"/>
              <a:t>In general we would need less fertilizer and fewer pesticides if we could all adopt the three R’s: Reduce, Reuse, and Recycle. This would give us less solid waste.</a:t>
            </a:r>
          </a:p>
          <a:p>
            <a:r>
              <a:rPr lang="en-US" u="sng" dirty="0">
                <a:solidFill>
                  <a:srgbClr val="FFFF00"/>
                </a:solidFill>
                <a:effectLst>
                  <a:outerShdw blurRad="38100" dist="38100" dir="2700000" algn="tl">
                    <a:srgbClr val="000000">
                      <a:alpha val="43137"/>
                    </a:srgbClr>
                  </a:outerShdw>
                </a:effectLst>
              </a:rPr>
              <a:t>Reducing chemical fertilizer and pesticide use:</a:t>
            </a:r>
          </a:p>
          <a:p>
            <a:r>
              <a:rPr lang="en-US" dirty="0"/>
              <a:t>Applying bio-fertilizers and manures can reduce chemical fertilizer and pesticide use. Biological methods of pest control can also reduce the use of pesticides and thereby minimize soil pollution.</a:t>
            </a:r>
          </a:p>
          <a:p>
            <a:r>
              <a:rPr lang="en-US" u="sng" dirty="0">
                <a:solidFill>
                  <a:srgbClr val="00B0F0"/>
                </a:solidFill>
                <a:effectLst>
                  <a:outerShdw blurRad="38100" dist="38100" dir="2700000" algn="tl">
                    <a:srgbClr val="000000">
                      <a:alpha val="43137"/>
                    </a:srgbClr>
                  </a:outerShdw>
                </a:effectLst>
              </a:rPr>
              <a:t>Reusing of materials:</a:t>
            </a:r>
          </a:p>
          <a:p>
            <a:r>
              <a:rPr lang="en-US" dirty="0"/>
              <a:t>Materials such as glass containers, plastic bags, paper, cloth etc. can be reused at domestic levels rather than being disposed, reducing solid waste pollution.</a:t>
            </a:r>
          </a:p>
          <a:p>
            <a:r>
              <a:rPr lang="en-US" u="sng" dirty="0">
                <a:solidFill>
                  <a:srgbClr val="92D050"/>
                </a:solidFill>
                <a:effectLst>
                  <a:outerShdw blurRad="38100" dist="38100" dir="2700000" algn="tl">
                    <a:srgbClr val="000000">
                      <a:alpha val="43137"/>
                    </a:srgbClr>
                  </a:outerShdw>
                </a:effectLst>
              </a:rPr>
              <a:t>Recycling and recovery of materials:</a:t>
            </a:r>
          </a:p>
          <a:p>
            <a:r>
              <a:rPr lang="en-US" dirty="0"/>
              <a:t>This is a reasonable solution for reducing soil pollution. Materials such as paper, some kinds of plastics and glass can and are being recycled. This decreases the volume of refuse and helps in the conservation of natural resources. For example, recovery of one tone of paper can save 17 trees:</a:t>
            </a:r>
            <a:endParaRPr lang="en-IN" dirty="0"/>
          </a:p>
        </p:txBody>
      </p:sp>
      <p:pic>
        <p:nvPicPr>
          <p:cNvPr id="5" name="Picture 4">
            <a:extLst>
              <a:ext uri="{FF2B5EF4-FFF2-40B4-BE49-F238E27FC236}">
                <a16:creationId xmlns:a16="http://schemas.microsoft.com/office/drawing/2014/main" id="{32E7BC2C-CD8D-417F-BA62-DE563E80A682}"/>
              </a:ext>
            </a:extLst>
          </p:cNvPr>
          <p:cNvPicPr>
            <a:picLocks noChangeAspect="1"/>
          </p:cNvPicPr>
          <p:nvPr/>
        </p:nvPicPr>
        <p:blipFill>
          <a:blip r:embed="rId2"/>
          <a:stretch>
            <a:fillRect/>
          </a:stretch>
        </p:blipFill>
        <p:spPr>
          <a:xfrm>
            <a:off x="7904480" y="280072"/>
            <a:ext cx="4385381" cy="6583008"/>
          </a:xfrm>
          <a:prstGeom prst="rect">
            <a:avLst/>
          </a:prstGeom>
        </p:spPr>
      </p:pic>
    </p:spTree>
    <p:extLst>
      <p:ext uri="{BB962C8B-B14F-4D97-AF65-F5344CB8AC3E}">
        <p14:creationId xmlns:p14="http://schemas.microsoft.com/office/powerpoint/2010/main" val="36888728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DB796DE-6A2B-4E65-A852-46ABB9D38B2F}"/>
              </a:ext>
            </a:extLst>
          </p:cNvPr>
          <p:cNvSpPr>
            <a:spLocks noGrp="1"/>
          </p:cNvSpPr>
          <p:nvPr>
            <p:ph idx="1"/>
          </p:nvPr>
        </p:nvSpPr>
        <p:spPr>
          <a:xfrm>
            <a:off x="985439" y="396240"/>
            <a:ext cx="6949521" cy="6654800"/>
          </a:xfrm>
        </p:spPr>
        <p:txBody>
          <a:bodyPr>
            <a:normAutofit fontScale="92500" lnSpcReduction="10000"/>
          </a:bodyPr>
          <a:lstStyle/>
          <a:p>
            <a:r>
              <a:rPr lang="en-US" dirty="0">
                <a:solidFill>
                  <a:srgbClr val="FFFF00"/>
                </a:solidFill>
              </a:rPr>
              <a:t>Proper Treatment of the Solid Waste:</a:t>
            </a:r>
          </a:p>
          <a:p>
            <a:r>
              <a:rPr lang="en-US" dirty="0"/>
              <a:t> It is vital to properly treat the solid waste before disposing and releasing it into the environment. Alkaline and acidic waste and biodegradable waste should be treated and broken down into smaller components before releasing it into the soil. Treatment of the sludge from the sewers is a great example of solid waste disposal. First of all the waste materials should be divided according to the contamination degree. Mild or moderate materials should be treated in a controlled facility while heavily contaminated ones should be treated in a strict treatment facility.</a:t>
            </a:r>
          </a:p>
          <a:p>
            <a:r>
              <a:rPr lang="en-US" dirty="0">
                <a:solidFill>
                  <a:srgbClr val="00B050"/>
                </a:solidFill>
              </a:rPr>
              <a:t>Reduction of Toxic Chemicals: </a:t>
            </a:r>
          </a:p>
          <a:p>
            <a:r>
              <a:rPr lang="en-US" dirty="0"/>
              <a:t>The waste that is released into the soil should include less toxic chemicals. This can be accomplished by treating the wastes with different chemicals to reduce the toxicity levels. Once it is done, it can be dispensed into the soil using responsible systems.</a:t>
            </a:r>
          </a:p>
          <a:p>
            <a:endParaRPr lang="en-IN" dirty="0"/>
          </a:p>
        </p:txBody>
      </p:sp>
      <p:pic>
        <p:nvPicPr>
          <p:cNvPr id="5" name="Picture 4">
            <a:extLst>
              <a:ext uri="{FF2B5EF4-FFF2-40B4-BE49-F238E27FC236}">
                <a16:creationId xmlns:a16="http://schemas.microsoft.com/office/drawing/2014/main" id="{DE86148D-5E24-412A-AECC-0A6EFCED3B31}"/>
              </a:ext>
            </a:extLst>
          </p:cNvPr>
          <p:cNvPicPr>
            <a:picLocks noChangeAspect="1"/>
          </p:cNvPicPr>
          <p:nvPr/>
        </p:nvPicPr>
        <p:blipFill>
          <a:blip r:embed="rId2"/>
          <a:stretch>
            <a:fillRect/>
          </a:stretch>
        </p:blipFill>
        <p:spPr>
          <a:xfrm>
            <a:off x="7934960" y="497840"/>
            <a:ext cx="4257040" cy="6360160"/>
          </a:xfrm>
          <a:prstGeom prst="rect">
            <a:avLst/>
          </a:prstGeom>
        </p:spPr>
      </p:pic>
    </p:spTree>
    <p:extLst>
      <p:ext uri="{BB962C8B-B14F-4D97-AF65-F5344CB8AC3E}">
        <p14:creationId xmlns:p14="http://schemas.microsoft.com/office/powerpoint/2010/main" val="10172720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F8F1575-D19A-47D3-A6FF-E04DC22655A9}"/>
              </a:ext>
            </a:extLst>
          </p:cNvPr>
          <p:cNvSpPr/>
          <p:nvPr/>
        </p:nvSpPr>
        <p:spPr>
          <a:xfrm>
            <a:off x="2924173" y="1581150"/>
            <a:ext cx="9096376" cy="48958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a:extLst>
              <a:ext uri="{FF2B5EF4-FFF2-40B4-BE49-F238E27FC236}">
                <a16:creationId xmlns:a16="http://schemas.microsoft.com/office/drawing/2014/main" id="{7C971951-DDFC-44EE-9D5E-5DC49D8CE1A1}"/>
              </a:ext>
            </a:extLst>
          </p:cNvPr>
          <p:cNvSpPr>
            <a:spLocks noGrp="1"/>
          </p:cNvSpPr>
          <p:nvPr>
            <p:ph type="ctrTitle"/>
          </p:nvPr>
        </p:nvSpPr>
        <p:spPr>
          <a:xfrm>
            <a:off x="2924174" y="1647825"/>
            <a:ext cx="9096376" cy="4829173"/>
          </a:xfrm>
        </p:spPr>
        <p:txBody>
          <a:bodyPr>
            <a:normAutofit fontScale="90000"/>
          </a:bodyPr>
          <a:lstStyle/>
          <a:p>
            <a:pPr algn="l"/>
            <a:r>
              <a:rPr lang="en-US" sz="2200" b="1" i="0" dirty="0">
                <a:solidFill>
                  <a:schemeClr val="accent1">
                    <a:lumMod val="40000"/>
                    <a:lumOff val="60000"/>
                  </a:schemeClr>
                </a:solidFill>
                <a:effectLst/>
                <a:latin typeface="Open Sans" panose="020B0604020202020204" pitchFamily="34" charset="0"/>
              </a:rPr>
              <a:t>Soil pollution </a:t>
            </a:r>
            <a:r>
              <a:rPr lang="en-US" sz="2200" b="0" i="0" dirty="0">
                <a:solidFill>
                  <a:schemeClr val="bg1"/>
                </a:solidFill>
                <a:effectLst/>
                <a:latin typeface="Open Sans" panose="020B0604020202020204" pitchFamily="34" charset="0"/>
              </a:rPr>
              <a:t>is the presence of toxic chemicals (pollutants or contaminants) in soil, in high enough concentrations to pose a risk to human health and/or the ecosystem. </a:t>
            </a:r>
            <a:r>
              <a:rPr lang="en-US" sz="2200" b="0" i="0" dirty="0">
                <a:solidFill>
                  <a:schemeClr val="bg1"/>
                </a:solidFill>
                <a:effectLst/>
                <a:latin typeface="NexusSerif"/>
              </a:rPr>
              <a:t>Soil pollution has increased over the last decades.</a:t>
            </a:r>
            <a:r>
              <a:rPr lang="en-US" sz="2200" b="0" i="0" dirty="0">
                <a:solidFill>
                  <a:srgbClr val="060607"/>
                </a:solidFill>
                <a:effectLst/>
                <a:latin typeface="Open Sans" panose="020B0606030504020204" pitchFamily="34" charset="0"/>
              </a:rPr>
              <a:t> When the amounts of soil contaminants exceed natural levels</a:t>
            </a:r>
            <a:r>
              <a:rPr lang="en-US" sz="2200" b="0" i="0" dirty="0">
                <a:solidFill>
                  <a:schemeClr val="bg1"/>
                </a:solidFill>
                <a:effectLst/>
                <a:latin typeface="NexusSerif"/>
              </a:rPr>
              <a:t> is also the causes of soil pollution </a:t>
            </a:r>
            <a:r>
              <a:rPr lang="en-US" sz="2200" dirty="0">
                <a:solidFill>
                  <a:schemeClr val="bg1"/>
                </a:solidFill>
                <a:latin typeface="NexusSerif"/>
              </a:rPr>
              <a:t>.</a:t>
            </a:r>
            <a:r>
              <a:rPr lang="en-US" sz="2200" b="0" i="0" dirty="0">
                <a:solidFill>
                  <a:schemeClr val="bg1"/>
                </a:solidFill>
                <a:effectLst/>
                <a:latin typeface="NexusSerif"/>
              </a:rPr>
              <a:t> </a:t>
            </a:r>
            <a:r>
              <a:rPr lang="en-IN" sz="2200" b="0" i="0" dirty="0">
                <a:solidFill>
                  <a:srgbClr val="060607"/>
                </a:solidFill>
                <a:effectLst/>
                <a:latin typeface="Open Sans" panose="020B0606030504020204" pitchFamily="34" charset="0"/>
              </a:rPr>
              <a:t>All soils, whether polluted or unpolluted, contain a variety of compounds (contaminants) which are naturally present. Such contaminants include metals, inorganic ions and salts (e.g. phosphates, carbonates,  nitrates), and many organic compounds (such as lipids, proteins, DNA, fatty acids, hydrocarbons, PAHs, alcohols, etc.).</a:t>
            </a:r>
            <a:br>
              <a:rPr lang="en-IN" sz="2200" b="0" i="0" dirty="0">
                <a:solidFill>
                  <a:srgbClr val="060607"/>
                </a:solidFill>
                <a:effectLst/>
                <a:latin typeface="Open Sans" panose="020B0606030504020204" pitchFamily="34" charset="0"/>
              </a:rPr>
            </a:br>
            <a:br>
              <a:rPr lang="en-IN" sz="2200" b="0" i="0" dirty="0">
                <a:solidFill>
                  <a:srgbClr val="060607"/>
                </a:solidFill>
                <a:effectLst/>
                <a:latin typeface="Open Sans" panose="020B0606030504020204" pitchFamily="34" charset="0"/>
              </a:rPr>
            </a:br>
            <a:r>
              <a:rPr lang="en-IN" sz="2200" b="0" i="0" dirty="0">
                <a:solidFill>
                  <a:srgbClr val="060607"/>
                </a:solidFill>
                <a:effectLst/>
                <a:latin typeface="Open Sans" panose="020B0606030504020204" pitchFamily="34" charset="0"/>
              </a:rPr>
              <a:t>These compounds are mainly formed through soil microbial activity and decomposition of organisms (e.g., plants and animals)</a:t>
            </a:r>
            <a:r>
              <a:rPr lang="en-US" sz="2200" b="0" i="0" dirty="0">
                <a:solidFill>
                  <a:srgbClr val="060607"/>
                </a:solidFill>
                <a:effectLst/>
                <a:latin typeface="Open Sans" panose="020B0606030504020204" pitchFamily="34" charset="0"/>
              </a:rPr>
              <a:t> </a:t>
            </a:r>
            <a:br>
              <a:rPr lang="en-US" sz="2200" b="0" i="0" dirty="0">
                <a:solidFill>
                  <a:srgbClr val="060607"/>
                </a:solidFill>
                <a:effectLst/>
                <a:latin typeface="Open Sans" panose="020B0606030504020204" pitchFamily="34" charset="0"/>
              </a:rPr>
            </a:br>
            <a:r>
              <a:rPr lang="en-US" sz="2200" b="0" i="0" dirty="0">
                <a:solidFill>
                  <a:srgbClr val="060607"/>
                </a:solidFill>
                <a:effectLst/>
                <a:latin typeface="Open Sans" panose="020B0606030504020204" pitchFamily="34" charset="0"/>
              </a:rPr>
              <a:t>When the amounts of soil contaminants exceed natural levels (what is naturally present in various soils), pollution is generated</a:t>
            </a:r>
            <a:br>
              <a:rPr lang="en-US" sz="1800" b="0" i="0" dirty="0">
                <a:solidFill>
                  <a:schemeClr val="bg1"/>
                </a:solidFill>
                <a:effectLst/>
                <a:latin typeface="NexusSerif"/>
              </a:rPr>
            </a:br>
            <a:br>
              <a:rPr lang="en-US" sz="1800" b="0" i="0" dirty="0">
                <a:solidFill>
                  <a:schemeClr val="bg1"/>
                </a:solidFill>
                <a:effectLst/>
                <a:latin typeface="NexusSerif"/>
              </a:rPr>
            </a:br>
            <a:br>
              <a:rPr lang="en-US" sz="1800" b="0" i="0" dirty="0">
                <a:solidFill>
                  <a:schemeClr val="bg1"/>
                </a:solidFill>
                <a:effectLst/>
                <a:latin typeface="NexusSerif"/>
              </a:rPr>
            </a:br>
            <a:br>
              <a:rPr lang="en-US" sz="1800" b="0" i="0" dirty="0">
                <a:solidFill>
                  <a:schemeClr val="bg1"/>
                </a:solidFill>
                <a:effectLst/>
                <a:latin typeface="NexusSerif"/>
              </a:rPr>
            </a:br>
            <a:r>
              <a:rPr lang="en-US" sz="1800" b="0" i="0" dirty="0">
                <a:solidFill>
                  <a:schemeClr val="bg1"/>
                </a:solidFill>
                <a:effectLst/>
                <a:latin typeface="NexusSerif"/>
              </a:rPr>
              <a:t> </a:t>
            </a:r>
            <a:br>
              <a:rPr lang="en-US" sz="3200" b="0" i="0" dirty="0">
                <a:solidFill>
                  <a:schemeClr val="bg1"/>
                </a:solidFill>
                <a:effectLst/>
                <a:latin typeface="NexusSerif"/>
              </a:rPr>
            </a:br>
            <a:endParaRPr lang="en-IN" sz="3200" dirty="0">
              <a:solidFill>
                <a:schemeClr val="bg1"/>
              </a:solidFill>
            </a:endParaRPr>
          </a:p>
        </p:txBody>
      </p:sp>
      <p:sp>
        <p:nvSpPr>
          <p:cNvPr id="3" name="Subtitle 2">
            <a:extLst>
              <a:ext uri="{FF2B5EF4-FFF2-40B4-BE49-F238E27FC236}">
                <a16:creationId xmlns:a16="http://schemas.microsoft.com/office/drawing/2014/main" id="{26C598DF-FE39-47ED-BFF9-99B04CD7F3E8}"/>
              </a:ext>
            </a:extLst>
          </p:cNvPr>
          <p:cNvSpPr>
            <a:spLocks noGrp="1"/>
          </p:cNvSpPr>
          <p:nvPr>
            <p:ph type="subTitle" idx="1"/>
          </p:nvPr>
        </p:nvSpPr>
        <p:spPr>
          <a:xfrm>
            <a:off x="3038474" y="381001"/>
            <a:ext cx="8896351" cy="952500"/>
          </a:xfrm>
        </p:spPr>
        <p:txBody>
          <a:bodyPr>
            <a:normAutofit/>
          </a:bodyPr>
          <a:lstStyle/>
          <a:p>
            <a:pPr algn="ctr"/>
            <a:r>
              <a:rPr lang="en-IN" sz="4800" b="1" u="sng" dirty="0">
                <a:solidFill>
                  <a:srgbClr val="FFFF00"/>
                </a:solidFill>
                <a:effectLst>
                  <a:outerShdw blurRad="38100" dist="38100" dir="2700000" algn="tl">
                    <a:srgbClr val="000000">
                      <a:alpha val="43137"/>
                    </a:srgbClr>
                  </a:outerShdw>
                </a:effectLst>
              </a:rPr>
              <a:t>INTRODUCTION</a:t>
            </a:r>
          </a:p>
        </p:txBody>
      </p:sp>
      <p:pic>
        <p:nvPicPr>
          <p:cNvPr id="5" name="Picture 4">
            <a:extLst>
              <a:ext uri="{FF2B5EF4-FFF2-40B4-BE49-F238E27FC236}">
                <a16:creationId xmlns:a16="http://schemas.microsoft.com/office/drawing/2014/main" id="{09AAF25E-9B01-4591-AE2C-D5BA442A68BE}"/>
              </a:ext>
            </a:extLst>
          </p:cNvPr>
          <p:cNvPicPr>
            <a:picLocks noChangeAspect="1"/>
          </p:cNvPicPr>
          <p:nvPr/>
        </p:nvPicPr>
        <p:blipFill>
          <a:blip r:embed="rId2"/>
          <a:stretch>
            <a:fillRect/>
          </a:stretch>
        </p:blipFill>
        <p:spPr>
          <a:xfrm>
            <a:off x="0" y="0"/>
            <a:ext cx="2924173" cy="6858000"/>
          </a:xfrm>
          <a:prstGeom prst="rect">
            <a:avLst/>
          </a:prstGeom>
        </p:spPr>
      </p:pic>
    </p:spTree>
    <p:extLst>
      <p:ext uri="{BB962C8B-B14F-4D97-AF65-F5344CB8AC3E}">
        <p14:creationId xmlns:p14="http://schemas.microsoft.com/office/powerpoint/2010/main" val="81548734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C24F85D-A711-44AA-97BF-0ADE99B9C458}"/>
              </a:ext>
            </a:extLst>
          </p:cNvPr>
          <p:cNvSpPr/>
          <p:nvPr/>
        </p:nvSpPr>
        <p:spPr>
          <a:xfrm>
            <a:off x="1000125" y="2754093"/>
            <a:ext cx="9429750" cy="64633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2" name="Rectangle 1">
            <a:extLst>
              <a:ext uri="{FF2B5EF4-FFF2-40B4-BE49-F238E27FC236}">
                <a16:creationId xmlns:a16="http://schemas.microsoft.com/office/drawing/2014/main" id="{EEAE8840-E237-48F7-BF16-D31663163EC8}"/>
              </a:ext>
            </a:extLst>
          </p:cNvPr>
          <p:cNvSpPr/>
          <p:nvPr/>
        </p:nvSpPr>
        <p:spPr>
          <a:xfrm>
            <a:off x="1000125" y="142874"/>
            <a:ext cx="9429750" cy="244792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9700551F-F59A-4E59-A67A-F7698C224ED2}"/>
              </a:ext>
            </a:extLst>
          </p:cNvPr>
          <p:cNvSpPr txBox="1"/>
          <p:nvPr/>
        </p:nvSpPr>
        <p:spPr>
          <a:xfrm>
            <a:off x="1057275" y="2754094"/>
            <a:ext cx="9315451" cy="646331"/>
          </a:xfrm>
          <a:prstGeom prst="rect">
            <a:avLst/>
          </a:prstGeom>
          <a:noFill/>
        </p:spPr>
        <p:txBody>
          <a:bodyPr wrap="square" rtlCol="0">
            <a:spAutoFit/>
          </a:bodyPr>
          <a:lstStyle/>
          <a:p>
            <a:r>
              <a:rPr lang="en-IN" sz="3600" dirty="0">
                <a:solidFill>
                  <a:srgbClr val="FFFF00"/>
                </a:solidFill>
              </a:rPr>
              <a:t>ASSIGNED BY:  PROF. SAMRITI BANSAL</a:t>
            </a:r>
          </a:p>
        </p:txBody>
      </p:sp>
      <p:sp>
        <p:nvSpPr>
          <p:cNvPr id="6" name="TextBox 5">
            <a:extLst>
              <a:ext uri="{FF2B5EF4-FFF2-40B4-BE49-F238E27FC236}">
                <a16:creationId xmlns:a16="http://schemas.microsoft.com/office/drawing/2014/main" id="{5AE88FFD-EF86-4140-9FCE-51EAE83CC6D8}"/>
              </a:ext>
            </a:extLst>
          </p:cNvPr>
          <p:cNvSpPr txBox="1"/>
          <p:nvPr/>
        </p:nvSpPr>
        <p:spPr>
          <a:xfrm>
            <a:off x="1000125" y="723899"/>
            <a:ext cx="9563100" cy="1015663"/>
          </a:xfrm>
          <a:prstGeom prst="rect">
            <a:avLst/>
          </a:prstGeom>
          <a:noFill/>
        </p:spPr>
        <p:txBody>
          <a:bodyPr wrap="square" rtlCol="0">
            <a:spAutoFit/>
          </a:bodyPr>
          <a:lstStyle/>
          <a:p>
            <a:r>
              <a:rPr lang="en-IN" sz="6000" i="1" u="sng" dirty="0">
                <a:solidFill>
                  <a:srgbClr val="FFFF00"/>
                </a:solidFill>
                <a:effectLst>
                  <a:outerShdw blurRad="38100" dist="38100" dir="2700000" algn="tl">
                    <a:srgbClr val="000000">
                      <a:alpha val="43137"/>
                    </a:srgbClr>
                  </a:outerShdw>
                </a:effectLst>
                <a:highlight>
                  <a:srgbClr val="000080"/>
                </a:highlight>
              </a:rPr>
              <a:t>THANK  YOU  EVERYONE</a:t>
            </a:r>
          </a:p>
        </p:txBody>
      </p:sp>
      <p:sp>
        <p:nvSpPr>
          <p:cNvPr id="7" name="Rectangle 6">
            <a:extLst>
              <a:ext uri="{FF2B5EF4-FFF2-40B4-BE49-F238E27FC236}">
                <a16:creationId xmlns:a16="http://schemas.microsoft.com/office/drawing/2014/main" id="{AD27C18C-B602-49BB-8028-6EDD2CCD8299}"/>
              </a:ext>
            </a:extLst>
          </p:cNvPr>
          <p:cNvSpPr/>
          <p:nvPr/>
        </p:nvSpPr>
        <p:spPr>
          <a:xfrm>
            <a:off x="1000125" y="3525618"/>
            <a:ext cx="9429750" cy="333238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3834274A-DF3C-4968-AA46-E95557B193E3}"/>
              </a:ext>
            </a:extLst>
          </p:cNvPr>
          <p:cNvSpPr txBox="1"/>
          <p:nvPr/>
        </p:nvSpPr>
        <p:spPr>
          <a:xfrm>
            <a:off x="1000125" y="3525618"/>
            <a:ext cx="9429750" cy="3600986"/>
          </a:xfrm>
          <a:prstGeom prst="rect">
            <a:avLst/>
          </a:prstGeom>
          <a:noFill/>
        </p:spPr>
        <p:txBody>
          <a:bodyPr wrap="square" rtlCol="0">
            <a:spAutoFit/>
          </a:bodyPr>
          <a:lstStyle/>
          <a:p>
            <a:pPr marL="457200" indent="-457200">
              <a:buFont typeface="Courier New" panose="02070309020205020404" pitchFamily="49" charset="0"/>
              <a:buChar char="o"/>
            </a:pPr>
            <a:r>
              <a:rPr lang="en-IN" sz="3200" dirty="0">
                <a:solidFill>
                  <a:srgbClr val="FFFF00"/>
                </a:solidFill>
              </a:rPr>
              <a:t>PREPARED  AND  PRESENTED  BY:</a:t>
            </a:r>
          </a:p>
          <a:p>
            <a:pPr marL="342900" indent="-342900">
              <a:buFont typeface="Wingdings" panose="05000000000000000000" pitchFamily="2" charset="2"/>
              <a:buChar char="ü"/>
            </a:pPr>
            <a:r>
              <a:rPr lang="en-IN" sz="2200" dirty="0">
                <a:solidFill>
                  <a:schemeClr val="tx2"/>
                </a:solidFill>
              </a:rPr>
              <a:t>ABISHEK  KUMAR    (2020UCO1666)</a:t>
            </a:r>
          </a:p>
          <a:p>
            <a:pPr marL="342900" indent="-342900">
              <a:buFont typeface="Wingdings" panose="05000000000000000000" pitchFamily="2" charset="2"/>
              <a:buChar char="ü"/>
            </a:pPr>
            <a:r>
              <a:rPr lang="en-IN" sz="2200" dirty="0">
                <a:solidFill>
                  <a:schemeClr val="tx2"/>
                </a:solidFill>
              </a:rPr>
              <a:t>ADARSH  KUMAR     (2020UCO1663)</a:t>
            </a:r>
          </a:p>
          <a:p>
            <a:pPr marL="342900" indent="-342900">
              <a:buFont typeface="Wingdings" panose="05000000000000000000" pitchFamily="2" charset="2"/>
              <a:buChar char="ü"/>
            </a:pPr>
            <a:r>
              <a:rPr lang="en-IN" sz="2200" dirty="0">
                <a:solidFill>
                  <a:schemeClr val="tx2"/>
                </a:solidFill>
              </a:rPr>
              <a:t>AMAN  SONI              (2020UCO1711)</a:t>
            </a:r>
          </a:p>
          <a:p>
            <a:pPr marL="342900" indent="-342900">
              <a:buFont typeface="Wingdings" panose="05000000000000000000" pitchFamily="2" charset="2"/>
              <a:buChar char="ü"/>
            </a:pPr>
            <a:r>
              <a:rPr lang="en-IN" sz="2200" dirty="0">
                <a:solidFill>
                  <a:schemeClr val="tx2"/>
                </a:solidFill>
              </a:rPr>
              <a:t>AMOGH  GARG         (2020UCO1688)</a:t>
            </a:r>
          </a:p>
          <a:p>
            <a:pPr marL="342900" indent="-342900">
              <a:buFont typeface="Wingdings" panose="05000000000000000000" pitchFamily="2" charset="2"/>
              <a:buChar char="ü"/>
            </a:pPr>
            <a:r>
              <a:rPr lang="en-IN" sz="2200" dirty="0">
                <a:solidFill>
                  <a:schemeClr val="tx2"/>
                </a:solidFill>
              </a:rPr>
              <a:t>PIYUSH  SINGH        (2020UCO1700)</a:t>
            </a:r>
          </a:p>
          <a:p>
            <a:pPr marL="342900" indent="-342900">
              <a:buFont typeface="Wingdings" panose="05000000000000000000" pitchFamily="2" charset="2"/>
              <a:buChar char="ü"/>
            </a:pPr>
            <a:r>
              <a:rPr lang="en-IN" sz="2200" dirty="0">
                <a:solidFill>
                  <a:schemeClr val="tx2"/>
                </a:solidFill>
              </a:rPr>
              <a:t>ROHIT  SHARMA       (2020UCO1697)</a:t>
            </a:r>
          </a:p>
          <a:p>
            <a:pPr marL="342900" indent="-342900">
              <a:buFont typeface="Wingdings" panose="05000000000000000000" pitchFamily="2" charset="2"/>
              <a:buChar char="ü"/>
            </a:pPr>
            <a:r>
              <a:rPr lang="en-IN" sz="2200" dirty="0">
                <a:solidFill>
                  <a:schemeClr val="tx2"/>
                </a:solidFill>
              </a:rPr>
              <a:t>VISHAL  VERMA        (2020UCO1648)</a:t>
            </a:r>
          </a:p>
          <a:p>
            <a:pPr marL="342900" indent="-342900">
              <a:buFont typeface="Wingdings" panose="05000000000000000000" pitchFamily="2" charset="2"/>
              <a:buChar char="ü"/>
            </a:pPr>
            <a:r>
              <a:rPr lang="en-IN" sz="2200" dirty="0">
                <a:solidFill>
                  <a:schemeClr val="tx2"/>
                </a:solidFill>
              </a:rPr>
              <a:t>YASH  JINDAL           (2020UCO1689)</a:t>
            </a:r>
          </a:p>
          <a:p>
            <a:endParaRPr lang="en-IN" sz="2000" dirty="0"/>
          </a:p>
        </p:txBody>
      </p:sp>
    </p:spTree>
    <p:extLst>
      <p:ext uri="{BB962C8B-B14F-4D97-AF65-F5344CB8AC3E}">
        <p14:creationId xmlns:p14="http://schemas.microsoft.com/office/powerpoint/2010/main" val="21020453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3F0C7C-B3AE-4A12-8265-D4E70A32FB63}"/>
              </a:ext>
            </a:extLst>
          </p:cNvPr>
          <p:cNvSpPr>
            <a:spLocks noGrp="1"/>
          </p:cNvSpPr>
          <p:nvPr>
            <p:ph type="title"/>
          </p:nvPr>
        </p:nvSpPr>
        <p:spPr>
          <a:xfrm>
            <a:off x="1181100" y="85725"/>
            <a:ext cx="5000625" cy="2876550"/>
          </a:xfrm>
        </p:spPr>
        <p:txBody>
          <a:bodyPr>
            <a:noAutofit/>
          </a:bodyPr>
          <a:lstStyle/>
          <a:p>
            <a:r>
              <a:rPr lang="en-US" sz="2000" b="0" i="0" dirty="0">
                <a:effectLst/>
                <a:latin typeface="NexusSerif"/>
              </a:rPr>
              <a:t>Soil quality monitoring may be a hard task due to the lack of well-stated monitoring variables and indicators. On the other hand, the pressure on soil quality and the need for sustainability of </a:t>
            </a:r>
            <a:r>
              <a:rPr lang="en-US" sz="2000" dirty="0">
                <a:solidFill>
                  <a:srgbClr val="FFC000"/>
                </a:solidFill>
                <a:latin typeface="NexusSerif"/>
              </a:rPr>
              <a:t>soil fertility</a:t>
            </a:r>
            <a:r>
              <a:rPr lang="en-US" sz="2000" b="0" i="0" dirty="0">
                <a:solidFill>
                  <a:srgbClr val="FFC000"/>
                </a:solidFill>
                <a:effectLst/>
                <a:latin typeface="NexusSerif"/>
              </a:rPr>
              <a:t> </a:t>
            </a:r>
            <a:r>
              <a:rPr lang="en-US" sz="2000" b="0" i="0" dirty="0">
                <a:effectLst/>
                <a:latin typeface="NexusSerif"/>
              </a:rPr>
              <a:t>is ever increasing due to the issues related to the world’s population increase. Therefore, due to the combination of all the above-mentioned issues, the soil pollution becomes a important</a:t>
            </a:r>
            <a:r>
              <a:rPr lang="en-US" sz="2000" dirty="0">
                <a:latin typeface="NexusSerif"/>
              </a:rPr>
              <a:t> </a:t>
            </a:r>
            <a:r>
              <a:rPr lang="en-US" sz="2000" b="0" i="0" dirty="0">
                <a:effectLst/>
                <a:latin typeface="NexusSerif"/>
              </a:rPr>
              <a:t>topic.</a:t>
            </a:r>
            <a:endParaRPr lang="en-IN" sz="2000" dirty="0"/>
          </a:p>
        </p:txBody>
      </p:sp>
      <p:pic>
        <p:nvPicPr>
          <p:cNvPr id="6" name="Content Placeholder 5">
            <a:extLst>
              <a:ext uri="{FF2B5EF4-FFF2-40B4-BE49-F238E27FC236}">
                <a16:creationId xmlns:a16="http://schemas.microsoft.com/office/drawing/2014/main" id="{38431778-96F2-4786-8F25-A5A8B48D9DA6}"/>
              </a:ext>
            </a:extLst>
          </p:cNvPr>
          <p:cNvPicPr>
            <a:picLocks noGrp="1" noChangeAspect="1"/>
          </p:cNvPicPr>
          <p:nvPr>
            <p:ph idx="1"/>
          </p:nvPr>
        </p:nvPicPr>
        <p:blipFill>
          <a:blip r:embed="rId2"/>
          <a:stretch>
            <a:fillRect/>
          </a:stretch>
        </p:blipFill>
        <p:spPr>
          <a:xfrm>
            <a:off x="6381749" y="3495976"/>
            <a:ext cx="5000626" cy="3390599"/>
          </a:xfrm>
        </p:spPr>
      </p:pic>
      <p:sp>
        <p:nvSpPr>
          <p:cNvPr id="4" name="Text Placeholder 3">
            <a:extLst>
              <a:ext uri="{FF2B5EF4-FFF2-40B4-BE49-F238E27FC236}">
                <a16:creationId xmlns:a16="http://schemas.microsoft.com/office/drawing/2014/main" id="{7CB633CD-AE76-4894-826F-3048DB34D70B}"/>
              </a:ext>
            </a:extLst>
          </p:cNvPr>
          <p:cNvSpPr>
            <a:spLocks noGrp="1"/>
          </p:cNvSpPr>
          <p:nvPr>
            <p:ph type="body" sz="half" idx="2"/>
          </p:nvPr>
        </p:nvSpPr>
        <p:spPr>
          <a:xfrm>
            <a:off x="1095374" y="3309980"/>
            <a:ext cx="5000626" cy="3428999"/>
          </a:xfrm>
        </p:spPr>
        <p:txBody>
          <a:bodyPr>
            <a:noAutofit/>
          </a:bodyPr>
          <a:lstStyle/>
          <a:p>
            <a:r>
              <a:rPr lang="en-IN" b="0" i="0" dirty="0">
                <a:effectLst/>
                <a:latin typeface="-apple-system"/>
              </a:rPr>
              <a:t>Common contaminants </a:t>
            </a:r>
            <a:r>
              <a:rPr lang="en-US" b="0" i="0" dirty="0">
                <a:effectLst/>
                <a:latin typeface="-apple-system"/>
              </a:rPr>
              <a:t>include pesticides, </a:t>
            </a:r>
            <a:r>
              <a:rPr lang="en-US" b="0" i="0">
                <a:effectLst/>
                <a:latin typeface="-apple-system"/>
              </a:rPr>
              <a:t>petroleum products, </a:t>
            </a:r>
            <a:r>
              <a:rPr lang="en-US" b="0" i="0" dirty="0">
                <a:effectLst/>
                <a:latin typeface="-apple-system"/>
              </a:rPr>
              <a:t>lead, chromated copper arsenate and creosote. </a:t>
            </a:r>
          </a:p>
          <a:p>
            <a:r>
              <a:rPr lang="en-US" b="0" i="0" dirty="0">
                <a:effectLst/>
                <a:latin typeface="FSBrabo"/>
              </a:rPr>
              <a:t>Pesticides are quite frequently used to -control several types of pests now-a-days. Pesticides may exert harmful effects to micro-organisms, as a result of which plant growth may be affected. Pesticides which are not rapidly decomposed may create such problems. Some </a:t>
            </a:r>
            <a:r>
              <a:rPr lang="en-US" b="0" i="0" dirty="0" err="1">
                <a:effectLst/>
                <a:latin typeface="FSBrabo"/>
              </a:rPr>
              <a:t>comman</a:t>
            </a:r>
            <a:r>
              <a:rPr lang="en-US" b="0" i="0" dirty="0">
                <a:effectLst/>
                <a:latin typeface="FSBrabo"/>
              </a:rPr>
              <a:t> pesticides are DDT, 2,4D, AND </a:t>
            </a:r>
            <a:r>
              <a:rPr lang="en-IN" b="0" i="0" dirty="0">
                <a:effectLst/>
                <a:latin typeface="FSBrabo"/>
              </a:rPr>
              <a:t>2,3 6-Trichlorobenzene (TBA)</a:t>
            </a:r>
            <a:endParaRPr lang="en-IN" dirty="0"/>
          </a:p>
        </p:txBody>
      </p:sp>
      <p:pic>
        <p:nvPicPr>
          <p:cNvPr id="8" name="Picture 7">
            <a:extLst>
              <a:ext uri="{FF2B5EF4-FFF2-40B4-BE49-F238E27FC236}">
                <a16:creationId xmlns:a16="http://schemas.microsoft.com/office/drawing/2014/main" id="{5598838B-D3ED-4A91-9AA5-8D7D4174AE5F}"/>
              </a:ext>
            </a:extLst>
          </p:cNvPr>
          <p:cNvPicPr>
            <a:picLocks noChangeAspect="1"/>
          </p:cNvPicPr>
          <p:nvPr/>
        </p:nvPicPr>
        <p:blipFill>
          <a:blip r:embed="rId3"/>
          <a:stretch>
            <a:fillRect/>
          </a:stretch>
        </p:blipFill>
        <p:spPr>
          <a:xfrm>
            <a:off x="6381748" y="-38100"/>
            <a:ext cx="5000626" cy="3428999"/>
          </a:xfrm>
          <a:prstGeom prst="rect">
            <a:avLst/>
          </a:prstGeom>
        </p:spPr>
      </p:pic>
    </p:spTree>
    <p:extLst>
      <p:ext uri="{BB962C8B-B14F-4D97-AF65-F5344CB8AC3E}">
        <p14:creationId xmlns:p14="http://schemas.microsoft.com/office/powerpoint/2010/main" val="413044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32A615-2B5E-4000-9830-3FBC1B93A79A}"/>
              </a:ext>
            </a:extLst>
          </p:cNvPr>
          <p:cNvSpPr>
            <a:spLocks noGrp="1"/>
          </p:cNvSpPr>
          <p:nvPr>
            <p:ph type="ctrTitle"/>
          </p:nvPr>
        </p:nvSpPr>
        <p:spPr>
          <a:xfrm>
            <a:off x="1038225" y="1095375"/>
            <a:ext cx="7867650" cy="5638800"/>
          </a:xfrm>
        </p:spPr>
        <p:txBody>
          <a:bodyPr>
            <a:noAutofit/>
          </a:bodyPr>
          <a:lstStyle/>
          <a:p>
            <a:pPr algn="l"/>
            <a:r>
              <a:rPr lang="en-US" sz="2800" b="1" i="0" u="sng" dirty="0">
                <a:solidFill>
                  <a:srgbClr val="FFFF00"/>
                </a:solidFill>
                <a:effectLst/>
                <a:latin typeface="HelveticaNeue-Light"/>
              </a:rPr>
              <a:t>Specific pollution:</a:t>
            </a:r>
            <a:r>
              <a:rPr lang="en-US" sz="2800" b="0" i="0" u="sng" dirty="0">
                <a:solidFill>
                  <a:srgbClr val="FFFF00"/>
                </a:solidFill>
                <a:effectLst/>
                <a:latin typeface="HelveticaNeue-Light"/>
              </a:rPr>
              <a:t> </a:t>
            </a:r>
            <a:r>
              <a:rPr lang="en-US" sz="2800" b="0" i="0" dirty="0">
                <a:effectLst/>
                <a:latin typeface="HelveticaNeue-Light"/>
              </a:rPr>
              <a:t>accounted for by particular causes, occurring in small areas the reasons for which can be easily identified. Land pollution such as this is normally found in cities, old factory sites, around roadways, illegal dumps and sewage treatment stations.</a:t>
            </a:r>
            <a:br>
              <a:rPr lang="en-US" sz="2800" b="0" i="0" dirty="0">
                <a:effectLst/>
                <a:latin typeface="HelveticaNeue-Light"/>
              </a:rPr>
            </a:br>
            <a:br>
              <a:rPr lang="en-US" sz="2800" b="0" i="0" dirty="0">
                <a:solidFill>
                  <a:srgbClr val="2C2C2C"/>
                </a:solidFill>
                <a:effectLst/>
                <a:latin typeface="HelveticaNeue-Light"/>
              </a:rPr>
            </a:br>
            <a:r>
              <a:rPr lang="en-US" sz="2800" b="1" i="0" u="sng" dirty="0">
                <a:solidFill>
                  <a:srgbClr val="FFFF00"/>
                </a:solidFill>
                <a:effectLst/>
                <a:latin typeface="HelveticaNeue-Light"/>
              </a:rPr>
              <a:t>Widespread pollution:</a:t>
            </a:r>
            <a:r>
              <a:rPr lang="en-US" sz="2800" b="0" i="0" u="sng" dirty="0">
                <a:solidFill>
                  <a:srgbClr val="FFFF00"/>
                </a:solidFill>
                <a:effectLst/>
                <a:latin typeface="HelveticaNeue-Light"/>
              </a:rPr>
              <a:t> </a:t>
            </a:r>
            <a:r>
              <a:rPr lang="en-US" sz="2800" b="0" i="0" dirty="0">
                <a:effectLst/>
                <a:latin typeface="HelveticaNeue-Light"/>
              </a:rPr>
              <a:t>covers extensive areas and has several causes the reasons for which are difficult to identify. Cases such as these involve the spreading of pollutants by air-ground-water systems and seriously affect human health and the environment.</a:t>
            </a:r>
            <a:br>
              <a:rPr lang="en-US" sz="2800" b="0" i="0" dirty="0">
                <a:solidFill>
                  <a:srgbClr val="2C2C2C"/>
                </a:solidFill>
                <a:effectLst/>
                <a:latin typeface="HelveticaNeue-Light"/>
              </a:rPr>
            </a:br>
            <a:endParaRPr lang="en-IN" sz="2800" dirty="0"/>
          </a:p>
        </p:txBody>
      </p:sp>
      <p:sp>
        <p:nvSpPr>
          <p:cNvPr id="3" name="Subtitle 2">
            <a:extLst>
              <a:ext uri="{FF2B5EF4-FFF2-40B4-BE49-F238E27FC236}">
                <a16:creationId xmlns:a16="http://schemas.microsoft.com/office/drawing/2014/main" id="{555A3F17-6EE5-4FFB-AEC2-AA49DA310B1B}"/>
              </a:ext>
            </a:extLst>
          </p:cNvPr>
          <p:cNvSpPr>
            <a:spLocks noGrp="1"/>
          </p:cNvSpPr>
          <p:nvPr>
            <p:ph type="subTitle" idx="1"/>
          </p:nvPr>
        </p:nvSpPr>
        <p:spPr>
          <a:xfrm>
            <a:off x="466726" y="247650"/>
            <a:ext cx="10115550" cy="1514475"/>
          </a:xfrm>
        </p:spPr>
        <p:txBody>
          <a:bodyPr>
            <a:normAutofit/>
          </a:bodyPr>
          <a:lstStyle/>
          <a:p>
            <a:pPr marL="571500" indent="-571500" algn="ctr">
              <a:buFont typeface="Wingdings" panose="05000000000000000000" pitchFamily="2" charset="2"/>
              <a:buChar char="v"/>
            </a:pPr>
            <a:r>
              <a:rPr lang="en-IN" sz="3600" b="1" i="0" u="sng" dirty="0">
                <a:solidFill>
                  <a:srgbClr val="FFFF00"/>
                </a:solidFill>
                <a:effectLst>
                  <a:outerShdw blurRad="38100" dist="38100" dir="2700000" algn="tl">
                    <a:srgbClr val="000000">
                      <a:alpha val="43137"/>
                    </a:srgbClr>
                  </a:outerShdw>
                </a:effectLst>
                <a:latin typeface="HelveticaNeue"/>
              </a:rPr>
              <a:t>TYPES OF SOIL POLLUTION</a:t>
            </a:r>
          </a:p>
          <a:p>
            <a:endParaRPr lang="en-IN" sz="3600" dirty="0"/>
          </a:p>
        </p:txBody>
      </p:sp>
    </p:spTree>
    <p:extLst>
      <p:ext uri="{BB962C8B-B14F-4D97-AF65-F5344CB8AC3E}">
        <p14:creationId xmlns:p14="http://schemas.microsoft.com/office/powerpoint/2010/main" val="8987291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B5B963-7F6E-4694-ADFC-24D570D18696}"/>
              </a:ext>
            </a:extLst>
          </p:cNvPr>
          <p:cNvSpPr>
            <a:spLocks noGrp="1"/>
          </p:cNvSpPr>
          <p:nvPr>
            <p:ph type="title"/>
          </p:nvPr>
        </p:nvSpPr>
        <p:spPr>
          <a:xfrm>
            <a:off x="1545008" y="131781"/>
            <a:ext cx="7958331" cy="1077229"/>
          </a:xfrm>
        </p:spPr>
        <p:txBody>
          <a:bodyPr>
            <a:normAutofit/>
          </a:bodyPr>
          <a:lstStyle/>
          <a:p>
            <a:pPr marL="685800" indent="-685800" algn="l">
              <a:buFont typeface="Wingdings" panose="05000000000000000000" pitchFamily="2" charset="2"/>
              <a:buChar char="v"/>
            </a:pPr>
            <a:r>
              <a:rPr lang="en-US" sz="4800" b="1" u="sng" dirty="0">
                <a:solidFill>
                  <a:srgbClr val="FFFF00"/>
                </a:solidFill>
                <a:effectLst>
                  <a:outerShdw blurRad="38100" dist="38100" dir="2700000" algn="tl">
                    <a:srgbClr val="000000">
                      <a:alpha val="43137"/>
                    </a:srgbClr>
                  </a:outerShdw>
                </a:effectLst>
              </a:rPr>
              <a:t>CAUSES</a:t>
            </a:r>
            <a:endParaRPr lang="en-IN" sz="4800" b="1" u="sng" dirty="0">
              <a:solidFill>
                <a:srgbClr val="FFFF00"/>
              </a:solidFill>
              <a:effectLst>
                <a:outerShdw blurRad="38100" dist="38100" dir="2700000" algn="tl">
                  <a:srgbClr val="000000">
                    <a:alpha val="43137"/>
                  </a:srgbClr>
                </a:outerShdw>
              </a:effectLst>
            </a:endParaRPr>
          </a:p>
        </p:txBody>
      </p:sp>
      <p:sp>
        <p:nvSpPr>
          <p:cNvPr id="3" name="Content Placeholder 2">
            <a:extLst>
              <a:ext uri="{FF2B5EF4-FFF2-40B4-BE49-F238E27FC236}">
                <a16:creationId xmlns:a16="http://schemas.microsoft.com/office/drawing/2014/main" id="{AA40F730-C4A9-4009-9A3C-82D14555DA5D}"/>
              </a:ext>
            </a:extLst>
          </p:cNvPr>
          <p:cNvSpPr>
            <a:spLocks noGrp="1"/>
          </p:cNvSpPr>
          <p:nvPr>
            <p:ph idx="1"/>
          </p:nvPr>
        </p:nvSpPr>
        <p:spPr>
          <a:xfrm>
            <a:off x="1104900" y="900112"/>
            <a:ext cx="10134600" cy="5757863"/>
          </a:xfrm>
        </p:spPr>
        <p:txBody>
          <a:bodyPr>
            <a:normAutofit/>
          </a:bodyPr>
          <a:lstStyle/>
          <a:p>
            <a:r>
              <a:rPr lang="en-US" b="1" dirty="0">
                <a:solidFill>
                  <a:srgbClr val="FFFF00"/>
                </a:solidFill>
                <a:effectLst>
                  <a:outerShdw blurRad="38100" dist="38100" dir="2700000" algn="tl">
                    <a:srgbClr val="000000">
                      <a:alpha val="43137"/>
                    </a:srgbClr>
                  </a:outerShdw>
                </a:effectLst>
              </a:rPr>
              <a:t>INDUSTRIAL ACTIVITY</a:t>
            </a:r>
            <a:r>
              <a:rPr lang="en-US" dirty="0">
                <a:solidFill>
                  <a:srgbClr val="FFFF00"/>
                </a:solidFill>
                <a:effectLst>
                  <a:outerShdw blurRad="38100" dist="38100" dir="2700000" algn="tl">
                    <a:srgbClr val="000000">
                      <a:alpha val="43137"/>
                    </a:srgbClr>
                  </a:outerShdw>
                </a:effectLst>
              </a:rPr>
              <a:t>: </a:t>
            </a:r>
            <a:r>
              <a:rPr lang="en-US" b="0" i="0" dirty="0">
                <a:effectLst/>
                <a:latin typeface="-apple-system"/>
              </a:rPr>
              <a:t>It has been the biggest contributor to the problem in the last century, especially since the amount of mining and manufacturing has increased. Whether it is iron ore or coal, the by-products are contaminated, and they are disposed in a manner that </a:t>
            </a:r>
            <a:r>
              <a:rPr lang="en-US" dirty="0">
                <a:latin typeface="-apple-system"/>
              </a:rPr>
              <a:t>is not </a:t>
            </a:r>
            <a:r>
              <a:rPr lang="en-US" b="0" i="0" dirty="0">
                <a:effectLst/>
                <a:latin typeface="-apple-system"/>
              </a:rPr>
              <a:t>considered safe. Thermal power plants generate a large quantity of ‘Fly ash ’ . Huge quantities of these wastes are dumped </a:t>
            </a:r>
            <a:r>
              <a:rPr lang="en-US" dirty="0">
                <a:latin typeface="-apple-system"/>
              </a:rPr>
              <a:t>in</a:t>
            </a:r>
            <a:r>
              <a:rPr lang="en-US" b="0" i="0" dirty="0">
                <a:effectLst/>
                <a:latin typeface="-apple-system"/>
              </a:rPr>
              <a:t> the soil, thus contaminating them. Industrial wastes also contain some inorganic compounds like lead </a:t>
            </a:r>
            <a:r>
              <a:rPr lang="en-US" dirty="0">
                <a:latin typeface="-apple-system"/>
              </a:rPr>
              <a:t>and</a:t>
            </a:r>
            <a:r>
              <a:rPr lang="en-US" b="0" i="0" dirty="0">
                <a:effectLst/>
                <a:latin typeface="-apple-system"/>
              </a:rPr>
              <a:t> mercury that are refractory and non-biodegradable.</a:t>
            </a:r>
          </a:p>
          <a:p>
            <a:r>
              <a:rPr lang="en-IN" b="1" dirty="0">
                <a:solidFill>
                  <a:srgbClr val="FFFF00"/>
                </a:solidFill>
                <a:effectLst>
                  <a:outerShdw blurRad="38100" dist="38100" dir="2700000" algn="tl">
                    <a:srgbClr val="000000">
                      <a:alpha val="43137"/>
                    </a:srgbClr>
                  </a:outerShdw>
                </a:effectLst>
              </a:rPr>
              <a:t>AGRICULTURE ACTIVITY: </a:t>
            </a:r>
            <a:r>
              <a:rPr lang="en-IN" dirty="0"/>
              <a:t>Pesticides are used to kill pests that damage crops . These pesticides ultimately reach the soil and persist there for a long time. Pesticides which are persistent in nature are DDT, heptachlor etc. By excess use of (NH)2(SO4), (SO4)</a:t>
            </a:r>
            <a:r>
              <a:rPr lang="en-IN" baseline="30000" dirty="0"/>
              <a:t>2-</a:t>
            </a:r>
            <a:r>
              <a:rPr lang="en-IN" dirty="0"/>
              <a:t> accumulates into the soil and makes it infertile due to acidity. Similarly repeated use of fertilizers like KNO3 and NaNO3 causes accumulation of Na</a:t>
            </a:r>
            <a:r>
              <a:rPr lang="en-IN" baseline="30000" dirty="0"/>
              <a:t>+ </a:t>
            </a:r>
            <a:r>
              <a:rPr lang="en-IN" dirty="0"/>
              <a:t>, K</a:t>
            </a:r>
            <a:r>
              <a:rPr lang="en-IN" baseline="30000" dirty="0"/>
              <a:t>+ </a:t>
            </a:r>
            <a:r>
              <a:rPr lang="en-IN" dirty="0"/>
              <a:t>and leads to alkalinity of soil.</a:t>
            </a:r>
          </a:p>
        </p:txBody>
      </p:sp>
    </p:spTree>
    <p:extLst>
      <p:ext uri="{BB962C8B-B14F-4D97-AF65-F5344CB8AC3E}">
        <p14:creationId xmlns:p14="http://schemas.microsoft.com/office/powerpoint/2010/main" val="16335773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2547410-ACB0-4D4E-A330-18EAAEDCA433}"/>
              </a:ext>
            </a:extLst>
          </p:cNvPr>
          <p:cNvSpPr>
            <a:spLocks noGrp="1"/>
          </p:cNvSpPr>
          <p:nvPr>
            <p:ph idx="1"/>
          </p:nvPr>
        </p:nvSpPr>
        <p:spPr>
          <a:xfrm>
            <a:off x="1209675" y="133349"/>
            <a:ext cx="9963150" cy="6524625"/>
          </a:xfrm>
        </p:spPr>
        <p:txBody>
          <a:bodyPr>
            <a:normAutofit fontScale="92500" lnSpcReduction="10000"/>
          </a:bodyPr>
          <a:lstStyle/>
          <a:p>
            <a:r>
              <a:rPr lang="en-US" b="1" u="sng" dirty="0">
                <a:solidFill>
                  <a:srgbClr val="FFFF00"/>
                </a:solidFill>
                <a:effectLst>
                  <a:outerShdw blurRad="38100" dist="38100" dir="2700000" algn="tl">
                    <a:srgbClr val="000000">
                      <a:alpha val="43137"/>
                    </a:srgbClr>
                  </a:outerShdw>
                </a:effectLst>
              </a:rPr>
              <a:t>WASTE DISPOSAL:</a:t>
            </a:r>
            <a:r>
              <a:rPr lang="en-US" b="1" i="0" u="sng" dirty="0">
                <a:solidFill>
                  <a:srgbClr val="FFFF00"/>
                </a:solidFill>
                <a:effectLst>
                  <a:outerShdw blurRad="38100" dist="38100" dir="2700000" algn="tl">
                    <a:srgbClr val="000000">
                      <a:alpha val="43137"/>
                    </a:srgbClr>
                  </a:outerShdw>
                </a:effectLst>
                <a:latin typeface="-apple-system"/>
              </a:rPr>
              <a:t> </a:t>
            </a:r>
            <a:r>
              <a:rPr lang="en-US" b="1" i="0" dirty="0">
                <a:effectLst/>
                <a:latin typeface="-apple-system"/>
              </a:rPr>
              <a:t>While </a:t>
            </a:r>
            <a:r>
              <a:rPr lang="en-US" b="1" dirty="0">
                <a:latin typeface="-apple-system"/>
              </a:rPr>
              <a:t>industrial waste</a:t>
            </a:r>
            <a:r>
              <a:rPr lang="en-US" b="1" i="0" dirty="0">
                <a:effectLst/>
                <a:latin typeface="-apple-system"/>
              </a:rPr>
              <a:t> is sure to cause contamination, there is another way in which we are adding to the pollution. Every human produces a certain amount of personal waste products by way of urine and feces. While much of it moves into the sewer system, there is also a large amount that is dumped directly into </a:t>
            </a:r>
            <a:r>
              <a:rPr lang="en-US" b="1" dirty="0">
                <a:latin typeface="-apple-system"/>
              </a:rPr>
              <a:t>landfills</a:t>
            </a:r>
            <a:r>
              <a:rPr lang="en-US" b="1" i="0" dirty="0">
                <a:effectLst/>
                <a:latin typeface="-apple-system"/>
              </a:rPr>
              <a:t>. Even the sewer system ends at the </a:t>
            </a:r>
            <a:r>
              <a:rPr lang="en-US" b="1" dirty="0">
                <a:latin typeface="-apple-system"/>
              </a:rPr>
              <a:t>landfill </a:t>
            </a:r>
            <a:r>
              <a:rPr lang="en-US" b="1" i="0" dirty="0">
                <a:effectLst/>
                <a:latin typeface="-apple-system"/>
              </a:rPr>
              <a:t>, where the </a:t>
            </a:r>
            <a:r>
              <a:rPr lang="en-US" b="1" dirty="0">
                <a:latin typeface="-apple-system"/>
              </a:rPr>
              <a:t>biological waste</a:t>
            </a:r>
            <a:r>
              <a:rPr lang="en-US" b="1" i="0" dirty="0">
                <a:effectLst/>
                <a:latin typeface="-apple-system"/>
              </a:rPr>
              <a:t> pollutes the soil and water</a:t>
            </a:r>
            <a:r>
              <a:rPr lang="en-US" dirty="0">
                <a:latin typeface="-apple-system"/>
              </a:rPr>
              <a:t>.</a:t>
            </a:r>
          </a:p>
          <a:p>
            <a:r>
              <a:rPr lang="en-US" b="1" u="sng" dirty="0">
                <a:solidFill>
                  <a:srgbClr val="FFFF00"/>
                </a:solidFill>
                <a:effectLst>
                  <a:outerShdw blurRad="38100" dist="38100" dir="2700000" algn="tl">
                    <a:srgbClr val="000000">
                      <a:alpha val="43137"/>
                    </a:srgbClr>
                  </a:outerShdw>
                </a:effectLst>
              </a:rPr>
              <a:t>ACCIDENTAL OIL SPILLS: </a:t>
            </a:r>
            <a:r>
              <a:rPr lang="en-US" dirty="0"/>
              <a:t>It may happen </a:t>
            </a:r>
            <a:r>
              <a:rPr lang="en-US" b="0" i="0" dirty="0">
                <a:effectLst/>
                <a:latin typeface="Open Sans" panose="020B0606030504020204" pitchFamily="34" charset="0"/>
              </a:rPr>
              <a:t>during storage, transport or use of chemicals (e.g. leaks and spills of gasoline and diesel at </a:t>
            </a:r>
            <a:r>
              <a:rPr lang="en-US" dirty="0">
                <a:latin typeface="Open Sans" panose="020B0606030504020204" pitchFamily="34" charset="0"/>
              </a:rPr>
              <a:t>gas stations</a:t>
            </a:r>
            <a:r>
              <a:rPr lang="en-US" b="0" i="0" dirty="0">
                <a:effectLst/>
                <a:latin typeface="Open Sans" panose="020B0606030504020204" pitchFamily="34" charset="0"/>
              </a:rPr>
              <a:t>).</a:t>
            </a:r>
            <a:r>
              <a:rPr lang="en-US" b="0" i="0" dirty="0">
                <a:solidFill>
                  <a:srgbClr val="696F6F"/>
                </a:solidFill>
                <a:effectLst/>
                <a:latin typeface="-apple-system"/>
              </a:rPr>
              <a:t> </a:t>
            </a:r>
            <a:r>
              <a:rPr lang="en-US" b="0" i="0" dirty="0">
                <a:effectLst/>
                <a:latin typeface="-apple-system"/>
              </a:rPr>
              <a:t>The chemicals present in the fuel deteriorates the quality of soil and make them unsuitable for cultivation. These chemicals can enter into the groundwater through the soil and make the </a:t>
            </a:r>
            <a:r>
              <a:rPr lang="en-US" dirty="0">
                <a:latin typeface="-apple-system"/>
              </a:rPr>
              <a:t>water undrinkable</a:t>
            </a:r>
            <a:r>
              <a:rPr lang="en-US" b="0" i="0" dirty="0">
                <a:effectLst/>
                <a:latin typeface="-apple-system"/>
              </a:rPr>
              <a:t>.</a:t>
            </a:r>
          </a:p>
          <a:p>
            <a:r>
              <a:rPr lang="en-US" b="1" u="sng" dirty="0">
                <a:solidFill>
                  <a:srgbClr val="FFFF00"/>
                </a:solidFill>
                <a:effectLst>
                  <a:outerShdw blurRad="38100" dist="38100" dir="2700000" algn="tl">
                    <a:srgbClr val="000000">
                      <a:alpha val="43137"/>
                    </a:srgbClr>
                  </a:outerShdw>
                </a:effectLst>
              </a:rPr>
              <a:t>ACID RAIN: </a:t>
            </a:r>
            <a:r>
              <a:rPr lang="en-US" dirty="0"/>
              <a:t>It </a:t>
            </a:r>
            <a:r>
              <a:rPr lang="en-US" b="0" i="0" dirty="0">
                <a:effectLst/>
                <a:latin typeface="-apple-system"/>
              </a:rPr>
              <a:t> is caused when pollutants present in the air mix up with the rain and fall back on the ground. The </a:t>
            </a:r>
            <a:r>
              <a:rPr lang="en-US" dirty="0">
                <a:latin typeface="-apple-system"/>
              </a:rPr>
              <a:t>polluted water</a:t>
            </a:r>
            <a:r>
              <a:rPr lang="en-US" b="0" i="0" dirty="0">
                <a:effectLst/>
                <a:latin typeface="-apple-system"/>
              </a:rPr>
              <a:t> could dissolve away some of the essential nutrients found in soil and change the structure of the soil.</a:t>
            </a:r>
          </a:p>
          <a:p>
            <a:r>
              <a:rPr lang="en-US" b="1" u="sng" dirty="0">
                <a:solidFill>
                  <a:srgbClr val="FFFF00"/>
                </a:solidFill>
                <a:effectLst>
                  <a:outerShdw blurRad="38100" dist="38100" dir="2700000" algn="tl">
                    <a:srgbClr val="000000">
                      <a:alpha val="43137"/>
                    </a:srgbClr>
                  </a:outerShdw>
                </a:effectLst>
              </a:rPr>
              <a:t>RADIOACTIVE SUBSTANCES: </a:t>
            </a:r>
            <a:r>
              <a:rPr lang="en-US" dirty="0"/>
              <a:t>The sources of radioactive substances in soil are explosion of radioactive devices, radioactive wastes discharged from industries and laboratories, aerial fall out etc. Isotopes of radium, uranium, thorium, strontium, iodine, </a:t>
            </a:r>
            <a:r>
              <a:rPr lang="en-US" dirty="0" err="1"/>
              <a:t>caesium</a:t>
            </a:r>
            <a:r>
              <a:rPr lang="en-US" dirty="0"/>
              <a:t> and of many other elements reach the soil and persist there for along time and keep on emitting radiations.</a:t>
            </a:r>
            <a:endParaRPr lang="en-IN" dirty="0"/>
          </a:p>
        </p:txBody>
      </p:sp>
    </p:spTree>
    <p:extLst>
      <p:ext uri="{BB962C8B-B14F-4D97-AF65-F5344CB8AC3E}">
        <p14:creationId xmlns:p14="http://schemas.microsoft.com/office/powerpoint/2010/main" val="24053027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2563DBE-ED86-4565-A6F8-117158F982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98961" y="1285686"/>
            <a:ext cx="3588607" cy="238283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5" name="TextBox 4">
            <a:extLst>
              <a:ext uri="{FF2B5EF4-FFF2-40B4-BE49-F238E27FC236}">
                <a16:creationId xmlns:a16="http://schemas.microsoft.com/office/drawing/2014/main" id="{90EC3F77-4D21-424A-8468-6222A5F932EF}"/>
              </a:ext>
            </a:extLst>
          </p:cNvPr>
          <p:cNvSpPr txBox="1"/>
          <p:nvPr/>
        </p:nvSpPr>
        <p:spPr>
          <a:xfrm>
            <a:off x="379954" y="1209674"/>
            <a:ext cx="7153275" cy="707886"/>
          </a:xfrm>
          <a:prstGeom prst="rect">
            <a:avLst/>
          </a:prstGeom>
          <a:noFill/>
        </p:spPr>
        <p:txBody>
          <a:bodyPr wrap="square" rtlCol="0">
            <a:spAutoFit/>
          </a:bodyPr>
          <a:lstStyle/>
          <a:p>
            <a:pPr marL="685800" indent="-685800">
              <a:buFont typeface="Wingdings" panose="05000000000000000000" pitchFamily="2" charset="2"/>
              <a:buChar char="q"/>
            </a:pPr>
            <a:r>
              <a:rPr lang="en-US" sz="4000" i="1" u="sng" dirty="0">
                <a:solidFill>
                  <a:srgbClr val="FFFF00"/>
                </a:solidFill>
                <a:effectLst>
                  <a:outerShdw blurRad="38100" dist="38100" dir="2700000" algn="tl">
                    <a:srgbClr val="000000">
                      <a:alpha val="43137"/>
                    </a:srgbClr>
                  </a:outerShdw>
                </a:effectLst>
              </a:rPr>
              <a:t>SOIL</a:t>
            </a:r>
            <a:r>
              <a:rPr lang="en-US" sz="4000" i="1" dirty="0">
                <a:solidFill>
                  <a:srgbClr val="FFFF00"/>
                </a:solidFill>
                <a:effectLst>
                  <a:outerShdw blurRad="38100" dist="38100" dir="2700000" algn="tl">
                    <a:srgbClr val="000000">
                      <a:alpha val="43137"/>
                    </a:srgbClr>
                  </a:outerShdw>
                </a:effectLst>
              </a:rPr>
              <a:t> </a:t>
            </a:r>
            <a:r>
              <a:rPr lang="en-US" sz="4000" i="1" u="sng" dirty="0">
                <a:solidFill>
                  <a:srgbClr val="FFFF00"/>
                </a:solidFill>
                <a:effectLst>
                  <a:outerShdw blurRad="38100" dist="38100" dir="2700000" algn="tl">
                    <a:srgbClr val="000000">
                      <a:alpha val="43137"/>
                    </a:srgbClr>
                  </a:outerShdw>
                </a:effectLst>
              </a:rPr>
              <a:t>POLLUTION</a:t>
            </a:r>
            <a:endParaRPr lang="en-IN" sz="4000" i="1" u="sng" dirty="0">
              <a:solidFill>
                <a:srgbClr val="FFFF00"/>
              </a:solidFill>
              <a:effectLst>
                <a:outerShdw blurRad="38100" dist="38100" dir="2700000" algn="tl">
                  <a:srgbClr val="000000">
                    <a:alpha val="43137"/>
                  </a:srgbClr>
                </a:outerShdw>
              </a:effectLst>
            </a:endParaRPr>
          </a:p>
        </p:txBody>
      </p:sp>
      <p:sp>
        <p:nvSpPr>
          <p:cNvPr id="6" name="TextBox 5">
            <a:extLst>
              <a:ext uri="{FF2B5EF4-FFF2-40B4-BE49-F238E27FC236}">
                <a16:creationId xmlns:a16="http://schemas.microsoft.com/office/drawing/2014/main" id="{6C934E51-5789-4C23-87D4-07F091D8E070}"/>
              </a:ext>
            </a:extLst>
          </p:cNvPr>
          <p:cNvSpPr txBox="1"/>
          <p:nvPr/>
        </p:nvSpPr>
        <p:spPr>
          <a:xfrm>
            <a:off x="5448299" y="1209674"/>
            <a:ext cx="4143375" cy="707886"/>
          </a:xfrm>
          <a:prstGeom prst="rect">
            <a:avLst/>
          </a:prstGeom>
          <a:noFill/>
        </p:spPr>
        <p:txBody>
          <a:bodyPr wrap="square" rtlCol="0">
            <a:spAutoFit/>
          </a:bodyPr>
          <a:lstStyle/>
          <a:p>
            <a:r>
              <a:rPr lang="en-IN" sz="4000" i="1" u="sng" dirty="0">
                <a:solidFill>
                  <a:srgbClr val="FFFF00"/>
                </a:solidFill>
                <a:effectLst>
                  <a:outerShdw blurRad="38100" dist="38100" dir="2700000" algn="tl">
                    <a:srgbClr val="000000">
                      <a:alpha val="43137"/>
                    </a:srgbClr>
                  </a:outerShdw>
                </a:effectLst>
              </a:rPr>
              <a:t>EFFECTS</a:t>
            </a:r>
          </a:p>
        </p:txBody>
      </p:sp>
      <p:sp>
        <p:nvSpPr>
          <p:cNvPr id="7" name="TextBox 6">
            <a:extLst>
              <a:ext uri="{FF2B5EF4-FFF2-40B4-BE49-F238E27FC236}">
                <a16:creationId xmlns:a16="http://schemas.microsoft.com/office/drawing/2014/main" id="{78989085-DFEB-486B-871A-FD001A452DA2}"/>
              </a:ext>
            </a:extLst>
          </p:cNvPr>
          <p:cNvSpPr txBox="1"/>
          <p:nvPr/>
        </p:nvSpPr>
        <p:spPr>
          <a:xfrm>
            <a:off x="1262062" y="2023049"/>
            <a:ext cx="6029324" cy="1200329"/>
          </a:xfrm>
          <a:prstGeom prst="rect">
            <a:avLst/>
          </a:prstGeom>
          <a:noFill/>
        </p:spPr>
        <p:txBody>
          <a:bodyPr wrap="square" rtlCol="0">
            <a:spAutoFit/>
          </a:bodyPr>
          <a:lstStyle/>
          <a:p>
            <a:pPr marL="285750" indent="-285750">
              <a:buFont typeface="Arial" panose="020B0604020202020204" pitchFamily="34" charset="0"/>
              <a:buChar char="•"/>
            </a:pPr>
            <a:r>
              <a:rPr lang="en-IN" sz="3600" dirty="0">
                <a:solidFill>
                  <a:srgbClr val="FFFF00"/>
                </a:solidFill>
              </a:rPr>
              <a:t>HEALTH  EFFECTS</a:t>
            </a:r>
          </a:p>
          <a:p>
            <a:pPr marL="285750" indent="-285750">
              <a:buFont typeface="Arial" panose="020B0604020202020204" pitchFamily="34" charset="0"/>
              <a:buChar char="•"/>
            </a:pPr>
            <a:r>
              <a:rPr lang="en-IN" sz="3600" dirty="0">
                <a:solidFill>
                  <a:srgbClr val="FFFF00"/>
                </a:solidFill>
              </a:rPr>
              <a:t>ECOSYSTEM  EFFECTS</a:t>
            </a:r>
          </a:p>
        </p:txBody>
      </p:sp>
    </p:spTree>
    <p:extLst>
      <p:ext uri="{BB962C8B-B14F-4D97-AF65-F5344CB8AC3E}">
        <p14:creationId xmlns:p14="http://schemas.microsoft.com/office/powerpoint/2010/main" val="13895655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23A0703-8E20-4819-BCAF-B5618F12B264}"/>
              </a:ext>
            </a:extLst>
          </p:cNvPr>
          <p:cNvSpPr>
            <a:spLocks noGrp="1"/>
          </p:cNvSpPr>
          <p:nvPr>
            <p:ph type="body" sz="half" idx="2"/>
          </p:nvPr>
        </p:nvSpPr>
        <p:spPr>
          <a:xfrm>
            <a:off x="1102850" y="1046753"/>
            <a:ext cx="9354903" cy="5620747"/>
          </a:xfrm>
        </p:spPr>
        <p:txBody>
          <a:bodyPr>
            <a:noAutofit/>
          </a:bodyPr>
          <a:lstStyle/>
          <a:p>
            <a:pPr marL="0" indent="0">
              <a:buNone/>
            </a:pPr>
            <a:r>
              <a:rPr lang="en-US" sz="1800" dirty="0"/>
              <a:t>Contaminated or polluted soil directly affects human health through direct contact with soil or via inhalation of soil contaminants which have vaporized, potentially greater threats are posed by the infiltration of soil contamination into groundwater aquifers used for human consumption, sometimes in areas apparently far removed from any apparent source of above ground contamination. This tends to result in the development of pollution-related diseases . For example </a:t>
            </a:r>
          </a:p>
          <a:p>
            <a:pPr marL="285750" indent="-285750">
              <a:buClr>
                <a:srgbClr val="FFFF00"/>
              </a:buClr>
              <a:buFont typeface="Wingdings" panose="05000000000000000000" pitchFamily="2" charset="2"/>
              <a:buChar char="q"/>
            </a:pPr>
            <a:r>
              <a:rPr lang="en-US" sz="1800" dirty="0"/>
              <a:t>Chronic exposure to chromium, lead and other metals, petroleum, solvents, and many pesticide and herbicide formulations can be carcinogenic, can cause congenital disorders, or can cause other chronic health conditions.</a:t>
            </a:r>
          </a:p>
          <a:p>
            <a:pPr marL="285750" indent="-285750">
              <a:buClr>
                <a:srgbClr val="FFFF00"/>
              </a:buClr>
              <a:buFont typeface="Wingdings" panose="05000000000000000000" pitchFamily="2" charset="2"/>
              <a:buChar char="q"/>
            </a:pPr>
            <a:r>
              <a:rPr lang="en-US" sz="1800" dirty="0"/>
              <a:t>Chronic exposure to benzene at sufficient concentrations is known to be associated with higher incidence of leukemia.</a:t>
            </a:r>
          </a:p>
          <a:p>
            <a:pPr marL="285750" indent="-285750">
              <a:buClr>
                <a:srgbClr val="FFFF00"/>
              </a:buClr>
              <a:buFont typeface="Wingdings" panose="05000000000000000000" pitchFamily="2" charset="2"/>
              <a:buChar char="q"/>
            </a:pPr>
            <a:r>
              <a:rPr lang="en-US" sz="1800" dirty="0"/>
              <a:t>Mercury and cyclodienes are known to induce higher incidences of kidney damage and some irreversible diseases.</a:t>
            </a:r>
          </a:p>
          <a:p>
            <a:pPr marL="285750" indent="-285750">
              <a:buFont typeface="Wingdings" panose="05000000000000000000" pitchFamily="2" charset="2"/>
              <a:buChar char="q"/>
            </a:pPr>
            <a:r>
              <a:rPr lang="en-IN" sz="1800" dirty="0"/>
              <a:t>PCBs and cyclodienes are linked to liver toxicity.</a:t>
            </a:r>
          </a:p>
          <a:p>
            <a:endParaRPr lang="en-IN" sz="1800" dirty="0"/>
          </a:p>
        </p:txBody>
      </p:sp>
      <p:sp>
        <p:nvSpPr>
          <p:cNvPr id="5" name="TextBox 4">
            <a:extLst>
              <a:ext uri="{FF2B5EF4-FFF2-40B4-BE49-F238E27FC236}">
                <a16:creationId xmlns:a16="http://schemas.microsoft.com/office/drawing/2014/main" id="{EBC9F2C4-669A-415B-945C-F2D4D87D6B41}"/>
              </a:ext>
            </a:extLst>
          </p:cNvPr>
          <p:cNvSpPr txBox="1"/>
          <p:nvPr/>
        </p:nvSpPr>
        <p:spPr>
          <a:xfrm>
            <a:off x="1056598" y="190500"/>
            <a:ext cx="6199608" cy="646331"/>
          </a:xfrm>
          <a:prstGeom prst="rect">
            <a:avLst/>
          </a:prstGeom>
          <a:noFill/>
        </p:spPr>
        <p:txBody>
          <a:bodyPr wrap="square" rtlCol="0">
            <a:spAutoFit/>
          </a:bodyPr>
          <a:lstStyle/>
          <a:p>
            <a:pPr marL="285750" indent="-285750">
              <a:buFont typeface="Wingdings" panose="05000000000000000000" pitchFamily="2" charset="2"/>
              <a:buChar char="v"/>
            </a:pPr>
            <a:r>
              <a:rPr lang="en-IN" sz="3600" b="1" u="sng" dirty="0">
                <a:solidFill>
                  <a:srgbClr val="FFFF00"/>
                </a:solidFill>
                <a:effectLst>
                  <a:outerShdw blurRad="38100" dist="38100" dir="2700000" algn="tl">
                    <a:srgbClr val="000000">
                      <a:alpha val="43137"/>
                    </a:srgbClr>
                  </a:outerShdw>
                </a:effectLst>
              </a:rPr>
              <a:t>HEALTH  EFFECTS</a:t>
            </a:r>
          </a:p>
        </p:txBody>
      </p:sp>
    </p:spTree>
    <p:extLst>
      <p:ext uri="{BB962C8B-B14F-4D97-AF65-F5344CB8AC3E}">
        <p14:creationId xmlns:p14="http://schemas.microsoft.com/office/powerpoint/2010/main" val="143256154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adison">
  <a:themeElements>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Madison">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adison">
      <a:fillStyleLst>
        <a:solidFill>
          <a:schemeClr val="phClr"/>
        </a:solidFill>
        <a:gradFill rotWithShape="1">
          <a:gsLst>
            <a:gs pos="0">
              <a:schemeClr val="phClr">
                <a:tint val="48000"/>
                <a:alpha val="88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4000"/>
                <a:satMod val="130000"/>
                <a:lumMod val="92000"/>
              </a:schemeClr>
            </a:gs>
            <a:gs pos="100000">
              <a:schemeClr val="phClr">
                <a:shade val="76000"/>
                <a:satMod val="130000"/>
                <a:lumMod val="88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solidFill>
          <a:schemeClr val="phClr"/>
        </a:solidFill>
        <a:blipFill rotWithShape="1">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Madison" id="{025CB5FB-2DD3-45EE-B6F0-CC461540EB19}" vid="{6AC10936-2DFC-4054-9ADF-B5E2C5F8619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293</TotalTime>
  <Words>2927</Words>
  <Application>Microsoft Office PowerPoint</Application>
  <PresentationFormat>Widescreen</PresentationFormat>
  <Paragraphs>132</Paragraphs>
  <Slides>30</Slides>
  <Notes>7</Notes>
  <HiddenSlides>0</HiddenSlides>
  <MMClips>0</MMClips>
  <ScaleCrop>false</ScaleCrop>
  <HeadingPairs>
    <vt:vector size="6" baseType="variant">
      <vt:variant>
        <vt:lpstr>Fonts Used</vt:lpstr>
      </vt:variant>
      <vt:variant>
        <vt:i4>19</vt:i4>
      </vt:variant>
      <vt:variant>
        <vt:lpstr>Theme</vt:lpstr>
      </vt:variant>
      <vt:variant>
        <vt:i4>1</vt:i4>
      </vt:variant>
      <vt:variant>
        <vt:lpstr>Slide Titles</vt:lpstr>
      </vt:variant>
      <vt:variant>
        <vt:i4>30</vt:i4>
      </vt:variant>
    </vt:vector>
  </HeadingPairs>
  <TitlesOfParts>
    <vt:vector size="50" baseType="lpstr">
      <vt:lpstr>Algerian</vt:lpstr>
      <vt:lpstr>-apple-system</vt:lpstr>
      <vt:lpstr>Arial</vt:lpstr>
      <vt:lpstr>Arial</vt:lpstr>
      <vt:lpstr>Bell MT</vt:lpstr>
      <vt:lpstr>Calibri</vt:lpstr>
      <vt:lpstr>Calibri Light</vt:lpstr>
      <vt:lpstr>Courier New</vt:lpstr>
      <vt:lpstr>FSBrabo</vt:lpstr>
      <vt:lpstr>HelveticaNeue</vt:lpstr>
      <vt:lpstr>HelveticaNeue-Light</vt:lpstr>
      <vt:lpstr>Linux Libertine</vt:lpstr>
      <vt:lpstr>MS Shell Dlg 2</vt:lpstr>
      <vt:lpstr>NexusSerif</vt:lpstr>
      <vt:lpstr>Open Sans</vt:lpstr>
      <vt:lpstr>Symbol</vt:lpstr>
      <vt:lpstr>Times New Roman</vt:lpstr>
      <vt:lpstr>Wingdings</vt:lpstr>
      <vt:lpstr>Wingdings 3</vt:lpstr>
      <vt:lpstr>Madison</vt:lpstr>
      <vt:lpstr>PowerPoint Presentation</vt:lpstr>
      <vt:lpstr>PowerPoint Presentation</vt:lpstr>
      <vt:lpstr>Soil pollution is the presence of toxic chemicals (pollutants or contaminants) in soil, in high enough concentrations to pose a risk to human health and/or the ecosystem. Soil pollution has increased over the last decades. When the amounts of soil contaminants exceed natural levels is also the causes of soil pollution . All soils, whether polluted or unpolluted, contain a variety of compounds (contaminants) which are naturally present. Such contaminants include metals, inorganic ions and salts (e.g. phosphates, carbonates,  nitrates), and many organic compounds (such as lipids, proteins, DNA, fatty acids, hydrocarbons, PAHs, alcohols, etc.).  These compounds are mainly formed through soil microbial activity and decomposition of organisms (e.g., plants and animals)  When the amounts of soil contaminants exceed natural levels (what is naturally present in various soils), pollution is generated      </vt:lpstr>
      <vt:lpstr>Soil quality monitoring may be a hard task due to the lack of well-stated monitoring variables and indicators. On the other hand, the pressure on soil quality and the need for sustainability of soil fertility is ever increasing due to the issues related to the world’s population increase. Therefore, due to the combination of all the above-mentioned issues, the soil pollution becomes a important topic.</vt:lpstr>
      <vt:lpstr>Specific pollution: accounted for by particular causes, occurring in small areas the reasons for which can be easily identified. Land pollution such as this is normally found in cities, old factory sites, around roadways, illegal dumps and sewage treatment stations.  Widespread pollution: covers extensive areas and has several causes the reasons for which are difficult to identify. Cases such as these involve the spreading of pollutants by air-ground-water systems and seriously affect human health and the environment. </vt:lpstr>
      <vt:lpstr>CAUSES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CASE STUDY-2</vt:lpstr>
      <vt:lpstr>SOIL SAMPLING</vt:lpstr>
      <vt:lpstr>PowerPoint Presentation</vt:lpstr>
      <vt:lpstr>PowerPoint Presentation</vt:lpstr>
      <vt:lpstr>Average values of three replicates were taken for each determination. </vt:lpstr>
      <vt:lpstr>RESULTS</vt:lpstr>
      <vt:lpstr>CONCLUSION</vt:lpstr>
      <vt:lpstr>WAYS OF PREVENTING SOIL POLLUTION</vt:lpstr>
      <vt:lpstr>Control of Soil Pollution: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Soil pollution is the presence of toxic chemicals (pollutants or contaminants) in soil, in high enough concentrations to pose a risk to human health and/or the ecosystem. In the case of contaminants which occur naturally in soil, even when their levels are not high enough to pose a risk, soil pollution is still said to occur if the levels of the contaminants in soil exceed the levels that should naturally be present.</dc:title>
  <dc:creator>Piyush Singh</dc:creator>
  <cp:lastModifiedBy>Vishal Verma</cp:lastModifiedBy>
  <cp:revision>35</cp:revision>
  <dcterms:created xsi:type="dcterms:W3CDTF">2021-06-06T02:53:25Z</dcterms:created>
  <dcterms:modified xsi:type="dcterms:W3CDTF">2021-06-11T05:12:35Z</dcterms:modified>
</cp:coreProperties>
</file>